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 id="2147483679" r:id="rId5"/>
    <p:sldMasterId id="2147483680" r:id="rId6"/>
  </p:sldMasterIdLst>
  <p:notesMasterIdLst>
    <p:notesMasterId r:id="rId2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x="9144000" cy="5143500" type="screen16x9"/>
  <p:notesSz cx="6858000" cy="9144000"/>
  <p:embeddedFontLst>
    <p:embeddedFont>
      <p:font typeface="Century Gothic" panose="020B0502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44D710-0B17-4A47-AC46-23E1E0A23E0B}" v="7" dt="2021-05-10T07:46:50.029"/>
  </p1510:revLst>
</p1510:revInfo>
</file>

<file path=ppt/tableStyles.xml><?xml version="1.0" encoding="utf-8"?>
<a:tblStyleLst xmlns:a="http://schemas.openxmlformats.org/drawingml/2006/main" def="{DB3EBBAD-C0CB-4C7F-8BB2-AE223307CAF8}">
  <a:tblStyle styleId="{DB3EBBAD-C0CB-4C7F-8BB2-AE223307CA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26001AD-A94F-426B-9900-7B207F27B97E}"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font" Target="fonts/font2.fntdata"/><Relationship Id="rId36"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font" Target="fonts/font1.fntdata"/><Relationship Id="rId30" Type="http://schemas.openxmlformats.org/officeDocument/2006/relationships/font" Target="fonts/font4.fntdata"/><Relationship Id="rId35" Type="http://schemas.microsoft.com/office/2016/11/relationships/changesInfo" Target="changesInfos/changesInfo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RDS Michael [Southern River College]" userId="S::michael.beards@education.wa.edu.au::f9e3ea26-6dd9-4feb-84ad-f5fc9616dbb4" providerId="AD" clId="Web-{E744D710-0B17-4A47-AC46-23E1E0A23E0B}"/>
    <pc:docChg chg="modSld">
      <pc:chgData name="BEARDS Michael [Southern River College]" userId="S::michael.beards@education.wa.edu.au::f9e3ea26-6dd9-4feb-84ad-f5fc9616dbb4" providerId="AD" clId="Web-{E744D710-0B17-4A47-AC46-23E1E0A23E0B}" dt="2021-05-10T07:46:50.029" v="6"/>
      <pc:docMkLst>
        <pc:docMk/>
      </pc:docMkLst>
      <pc:sldChg chg="addSp modSp">
        <pc:chgData name="BEARDS Michael [Southern River College]" userId="S::michael.beards@education.wa.edu.au::f9e3ea26-6dd9-4feb-84ad-f5fc9616dbb4" providerId="AD" clId="Web-{E744D710-0B17-4A47-AC46-23E1E0A23E0B}" dt="2021-05-10T07:46:50.029" v="6"/>
        <pc:sldMkLst>
          <pc:docMk/>
          <pc:sldMk cId="0" sldId="256"/>
        </pc:sldMkLst>
        <pc:spChg chg="add mod ord">
          <ac:chgData name="BEARDS Michael [Southern River College]" userId="S::michael.beards@education.wa.edu.au::f9e3ea26-6dd9-4feb-84ad-f5fc9616dbb4" providerId="AD" clId="Web-{E744D710-0B17-4A47-AC46-23E1E0A23E0B}" dt="2021-05-10T07:46:50.029" v="6"/>
          <ac:spMkLst>
            <pc:docMk/>
            <pc:sldMk cId="0" sldId="256"/>
            <ac:spMk id="2" creationId="{732A6ECB-FCAE-4AD9-A180-0C7FCA5027D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Insert cover image and use transparency settings to fade image.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f858bb3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f858bb3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60ef506b0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60ef506b0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60ef506b09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60ef506b09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0ef506b09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60ef506b09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marL="0" lvl="0" indent="0" algn="l" rtl="0">
              <a:lnSpc>
                <a:spcPct val="115000"/>
              </a:lnSpc>
              <a:spcBef>
                <a:spcPts val="0"/>
              </a:spcBef>
              <a:spcAft>
                <a:spcPts val="0"/>
              </a:spcAft>
              <a:buSzPts val="1100"/>
              <a:buNone/>
            </a:pPr>
            <a:r>
              <a:rPr lang="en-GB"/>
              <a:t>Try and build tasks/questions which escalate through Bloom’s Taxonomy. This will help with differentiation.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e75fa49df_3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g5e75fa49df_3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e75fa49df_3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e75fa49df_3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e75fa49df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e75fa49df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0ef506b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0ef506b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0ef506b0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0ef506b0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0ef506b0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60ef506b0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rotWithShape="1">
          <a:blip r:embed="rId2">
            <a:alphaModFix/>
          </a:blip>
          <a:srcRect/>
          <a:stretch/>
        </p:blipFill>
        <p:spPr>
          <a:xfrm>
            <a:off x="7769825" y="4467425"/>
            <a:ext cx="1251325" cy="589250"/>
          </a:xfrm>
          <a:prstGeom prst="rect">
            <a:avLst/>
          </a:prstGeom>
          <a:noFill/>
          <a:ln>
            <a:noFill/>
          </a:ln>
        </p:spPr>
      </p:pic>
      <p:sp>
        <p:nvSpPr>
          <p:cNvPr id="15" name="Google Shape;15;p2"/>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Century Gothic"/>
                <a:ea typeface="Century Gothic"/>
                <a:cs typeface="Century Gothic"/>
                <a:sym typeface="Century Gothic"/>
              </a:rPr>
              <a:t>Science</a:t>
            </a:r>
            <a:endParaRPr sz="1400" b="0" i="0" u="none" strike="noStrike" cap="none">
              <a:solidFill>
                <a:srgbClr val="000000"/>
              </a:solidFill>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60"/>
        <p:cNvGrpSpPr/>
        <p:nvPr/>
      </p:nvGrpSpPr>
      <p:grpSpPr>
        <a:xfrm>
          <a:off x="0" y="0"/>
          <a:ext cx="0" cy="0"/>
          <a:chOff x="0" y="0"/>
          <a:chExt cx="0" cy="0"/>
        </a:xfrm>
      </p:grpSpPr>
      <p:sp>
        <p:nvSpPr>
          <p:cNvPr id="61" name="Google Shape;61;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62" name="Google Shape;62;p11"/>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B5394"/>
                </a:solidFill>
                <a:latin typeface="Century Gothic"/>
                <a:ea typeface="Century Gothic"/>
                <a:cs typeface="Century Gothic"/>
                <a:sym typeface="Century Gothic"/>
              </a:rPr>
              <a:t>INDEPENDENT PRACTICE</a:t>
            </a:r>
            <a:endParaRPr sz="1600" b="0" i="0" u="none" strike="noStrike" cap="none">
              <a:solidFill>
                <a:srgbClr val="0B5394"/>
              </a:solidFill>
              <a:latin typeface="Century Gothic"/>
              <a:ea typeface="Century Gothic"/>
              <a:cs typeface="Century Gothic"/>
              <a:sym typeface="Century Gothic"/>
            </a:endParaRPr>
          </a:p>
        </p:txBody>
      </p:sp>
      <p:sp>
        <p:nvSpPr>
          <p:cNvPr id="63" name="Google Shape;63;p1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11"/>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65" name="Google Shape;65;p11"/>
          <p:cNvSpPr txBox="1">
            <a:spLocks noGrp="1"/>
          </p:cNvSpPr>
          <p:nvPr>
            <p:ph type="body" idx="2"/>
          </p:nvPr>
        </p:nvSpPr>
        <p:spPr>
          <a:xfrm>
            <a:off x="552550" y="1937350"/>
            <a:ext cx="6173700" cy="2981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3" name="Google Shape;73;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4" name="Google Shape;7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75" name="Google Shape;75;p13"/>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76" name="Google Shape;76;p13"/>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o Now">
  <p:cSld name="CUSTOM_1">
    <p:spTree>
      <p:nvGrpSpPr>
        <p:cNvPr id="1" name="Shape 77"/>
        <p:cNvGrpSpPr/>
        <p:nvPr/>
      </p:nvGrpSpPr>
      <p:grpSpPr>
        <a:xfrm>
          <a:off x="0" y="0"/>
          <a:ext cx="0" cy="0"/>
          <a:chOff x="0" y="0"/>
          <a:chExt cx="0" cy="0"/>
        </a:xfrm>
      </p:grpSpPr>
      <p:sp>
        <p:nvSpPr>
          <p:cNvPr id="78" name="Google Shape;78;p14"/>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
        <p:nvSpPr>
          <p:cNvPr id="79" name="Google Shape;79;p14"/>
          <p:cNvSpPr txBox="1"/>
          <p:nvPr/>
        </p:nvSpPr>
        <p:spPr>
          <a:xfrm rot="-5400000">
            <a:off x="-352325" y="2399550"/>
            <a:ext cx="1154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DO NOW</a:t>
            </a:r>
            <a:endParaRPr sz="1600">
              <a:solidFill>
                <a:srgbClr val="0B5394"/>
              </a:solidFill>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mpt Boxes">
  <p:cSld name="CUSTOM">
    <p:spTree>
      <p:nvGrpSpPr>
        <p:cNvPr id="1" name="Shape 80"/>
        <p:cNvGrpSpPr/>
        <p:nvPr/>
      </p:nvGrpSpPr>
      <p:grpSpPr>
        <a:xfrm>
          <a:off x="0" y="0"/>
          <a:ext cx="0" cy="0"/>
          <a:chOff x="0" y="0"/>
          <a:chExt cx="0" cy="0"/>
        </a:xfrm>
      </p:grpSpPr>
      <p:sp>
        <p:nvSpPr>
          <p:cNvPr id="81" name="Google Shape;81;p15"/>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82" name="Google Shape;82;p15"/>
          <p:cNvSpPr txBox="1">
            <a:spLocks noGrp="1"/>
          </p:cNvSpPr>
          <p:nvPr>
            <p:ph type="body" idx="1"/>
          </p:nvPr>
        </p:nvSpPr>
        <p:spPr>
          <a:xfrm>
            <a:off x="586550" y="547850"/>
            <a:ext cx="7986000" cy="2661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83"/>
        <p:cNvGrpSpPr/>
        <p:nvPr/>
      </p:nvGrpSpPr>
      <p:grpSpPr>
        <a:xfrm>
          <a:off x="0" y="0"/>
          <a:ext cx="0" cy="0"/>
          <a:chOff x="0" y="0"/>
          <a:chExt cx="0" cy="0"/>
        </a:xfrm>
      </p:grpSpPr>
      <p:sp>
        <p:nvSpPr>
          <p:cNvPr id="84" name="Google Shape;8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5" name="Google Shape;85;p16"/>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86" name="Google Shape;86;p16"/>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87"/>
        <p:cNvGrpSpPr/>
        <p:nvPr/>
      </p:nvGrpSpPr>
      <p:grpSpPr>
        <a:xfrm>
          <a:off x="0" y="0"/>
          <a:ext cx="0" cy="0"/>
          <a:chOff x="0" y="0"/>
          <a:chExt cx="0" cy="0"/>
        </a:xfrm>
      </p:grpSpPr>
      <p:sp>
        <p:nvSpPr>
          <p:cNvPr id="88" name="Google Shape;8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9" name="Google Shape;89;p17"/>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90" name="Google Shape;90;p17"/>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 name="Google Shape;92;p17"/>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93" name="Google Shape;93;p17"/>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94"/>
        <p:cNvGrpSpPr/>
        <p:nvPr/>
      </p:nvGrpSpPr>
      <p:grpSpPr>
        <a:xfrm>
          <a:off x="0" y="0"/>
          <a:ext cx="0" cy="0"/>
          <a:chOff x="0" y="0"/>
          <a:chExt cx="0" cy="0"/>
        </a:xfrm>
      </p:grpSpPr>
      <p:sp>
        <p:nvSpPr>
          <p:cNvPr id="95" name="Google Shape;9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6" name="Google Shape;96;p18"/>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97" name="Google Shape;97;p1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9" name="Google Shape;99;p1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100"/>
        <p:cNvGrpSpPr/>
        <p:nvPr/>
      </p:nvGrpSpPr>
      <p:grpSpPr>
        <a:xfrm>
          <a:off x="0" y="0"/>
          <a:ext cx="0" cy="0"/>
          <a:chOff x="0" y="0"/>
          <a:chExt cx="0" cy="0"/>
        </a:xfrm>
      </p:grpSpPr>
      <p:sp>
        <p:nvSpPr>
          <p:cNvPr id="101" name="Google Shape;10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2" name="Google Shape;102;p19"/>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103" name="Google Shape;103;p1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5" name="Google Shape;105;p19"/>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106"/>
        <p:cNvGrpSpPr/>
        <p:nvPr/>
      </p:nvGrpSpPr>
      <p:grpSpPr>
        <a:xfrm>
          <a:off x="0" y="0"/>
          <a:ext cx="0" cy="0"/>
          <a:chOff x="0" y="0"/>
          <a:chExt cx="0" cy="0"/>
        </a:xfrm>
      </p:grpSpPr>
      <p:sp>
        <p:nvSpPr>
          <p:cNvPr id="107" name="Google Shape;10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8" name="Google Shape;108;p20"/>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109" name="Google Shape;109;p2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1" name="Google Shape;111;p20"/>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112"/>
        <p:cNvGrpSpPr/>
        <p:nvPr/>
      </p:nvGrpSpPr>
      <p:grpSpPr>
        <a:xfrm>
          <a:off x="0" y="0"/>
          <a:ext cx="0" cy="0"/>
          <a:chOff x="0" y="0"/>
          <a:chExt cx="0" cy="0"/>
        </a:xfrm>
      </p:grpSpPr>
      <p:sp>
        <p:nvSpPr>
          <p:cNvPr id="113" name="Google Shape;11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4" name="Google Shape;114;p21"/>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115" name="Google Shape;115;p2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7" name="Google Shape;117;p2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ompt Boxes">
  <p:cSld name="CUSTOM">
    <p:spTree>
      <p:nvGrpSpPr>
        <p:cNvPr id="1" name="Shape 16"/>
        <p:cNvGrpSpPr/>
        <p:nvPr/>
      </p:nvGrpSpPr>
      <p:grpSpPr>
        <a:xfrm>
          <a:off x="0" y="0"/>
          <a:ext cx="0" cy="0"/>
          <a:chOff x="0" y="0"/>
          <a:chExt cx="0" cy="0"/>
        </a:xfrm>
      </p:grpSpPr>
      <p:sp>
        <p:nvSpPr>
          <p:cNvPr id="17" name="Google Shape;17;p3"/>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B5394"/>
                </a:solidFill>
                <a:latin typeface="Century Gothic"/>
                <a:ea typeface="Century Gothic"/>
                <a:cs typeface="Century Gothic"/>
                <a:sym typeface="Century Gothic"/>
              </a:rPr>
              <a:t>PROMPT BOXES</a:t>
            </a:r>
            <a:endParaRPr sz="1600" b="0" i="0" u="none" strike="noStrike" cap="none">
              <a:solidFill>
                <a:srgbClr val="0B5394"/>
              </a:solidFill>
              <a:latin typeface="Century Gothic"/>
              <a:ea typeface="Century Gothic"/>
              <a:cs typeface="Century Gothic"/>
              <a:sym typeface="Century Gothic"/>
            </a:endParaRPr>
          </a:p>
        </p:txBody>
      </p:sp>
      <p:sp>
        <p:nvSpPr>
          <p:cNvPr id="18" name="Google Shape;18;p3"/>
          <p:cNvSpPr txBox="1">
            <a:spLocks noGrp="1"/>
          </p:cNvSpPr>
          <p:nvPr>
            <p:ph type="body" idx="1"/>
          </p:nvPr>
        </p:nvSpPr>
        <p:spPr>
          <a:xfrm>
            <a:off x="586550" y="547850"/>
            <a:ext cx="7986000" cy="26619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118"/>
        <p:cNvGrpSpPr/>
        <p:nvPr/>
      </p:nvGrpSpPr>
      <p:grpSpPr>
        <a:xfrm>
          <a:off x="0" y="0"/>
          <a:ext cx="0" cy="0"/>
          <a:chOff x="0" y="0"/>
          <a:chExt cx="0" cy="0"/>
        </a:xfrm>
      </p:grpSpPr>
      <p:sp>
        <p:nvSpPr>
          <p:cNvPr id="119" name="Google Shape;11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20" name="Google Shape;120;p22"/>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121" name="Google Shape;121;p22"/>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3" name="Google Shape;123;p22"/>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124"/>
        <p:cNvGrpSpPr/>
        <p:nvPr/>
      </p:nvGrpSpPr>
      <p:grpSpPr>
        <a:xfrm>
          <a:off x="0" y="0"/>
          <a:ext cx="0" cy="0"/>
          <a:chOff x="0" y="0"/>
          <a:chExt cx="0" cy="0"/>
        </a:xfrm>
      </p:grpSpPr>
      <p:sp>
        <p:nvSpPr>
          <p:cNvPr id="125" name="Google Shape;12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26" name="Google Shape;126;p23"/>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127" name="Google Shape;127;p23"/>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9" name="Google Shape;129;p23"/>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5"/>
        <p:cNvGrpSpPr/>
        <p:nvPr/>
      </p:nvGrpSpPr>
      <p:grpSpPr>
        <a:xfrm>
          <a:off x="0" y="0"/>
          <a:ext cx="0" cy="0"/>
          <a:chOff x="0" y="0"/>
          <a:chExt cx="0" cy="0"/>
        </a:xfrm>
      </p:grpSpPr>
      <p:sp>
        <p:nvSpPr>
          <p:cNvPr id="136" name="Google Shape;136;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7" name="Google Shape;137;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8" name="Google Shape;13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139" name="Google Shape;139;p25"/>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40" name="Google Shape;140;p25"/>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141"/>
        <p:cNvGrpSpPr/>
        <p:nvPr/>
      </p:nvGrpSpPr>
      <p:grpSpPr>
        <a:xfrm>
          <a:off x="0" y="0"/>
          <a:ext cx="0" cy="0"/>
          <a:chOff x="0" y="0"/>
          <a:chExt cx="0" cy="0"/>
        </a:xfrm>
      </p:grpSpPr>
      <p:sp>
        <p:nvSpPr>
          <p:cNvPr id="142" name="Google Shape;14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43" name="Google Shape;143;p26"/>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144" name="Google Shape;144;p26"/>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145"/>
        <p:cNvGrpSpPr/>
        <p:nvPr/>
      </p:nvGrpSpPr>
      <p:grpSpPr>
        <a:xfrm>
          <a:off x="0" y="0"/>
          <a:ext cx="0" cy="0"/>
          <a:chOff x="0" y="0"/>
          <a:chExt cx="0" cy="0"/>
        </a:xfrm>
      </p:grpSpPr>
      <p:sp>
        <p:nvSpPr>
          <p:cNvPr id="146" name="Google Shape;146;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47" name="Google Shape;147;p27"/>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148" name="Google Shape;148;p27"/>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 name="Google Shape;150;p27"/>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151" name="Google Shape;151;p27"/>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152"/>
        <p:cNvGrpSpPr/>
        <p:nvPr/>
      </p:nvGrpSpPr>
      <p:grpSpPr>
        <a:xfrm>
          <a:off x="0" y="0"/>
          <a:ext cx="0" cy="0"/>
          <a:chOff x="0" y="0"/>
          <a:chExt cx="0" cy="0"/>
        </a:xfrm>
      </p:grpSpPr>
      <p:sp>
        <p:nvSpPr>
          <p:cNvPr id="153" name="Google Shape;15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4" name="Google Shape;154;p28"/>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155" name="Google Shape;155;p2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57" name="Google Shape;157;p2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158"/>
        <p:cNvGrpSpPr/>
        <p:nvPr/>
      </p:nvGrpSpPr>
      <p:grpSpPr>
        <a:xfrm>
          <a:off x="0" y="0"/>
          <a:ext cx="0" cy="0"/>
          <a:chOff x="0" y="0"/>
          <a:chExt cx="0" cy="0"/>
        </a:xfrm>
      </p:grpSpPr>
      <p:sp>
        <p:nvSpPr>
          <p:cNvPr id="159" name="Google Shape;159;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60" name="Google Shape;160;p29"/>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161" name="Google Shape;161;p2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63" name="Google Shape;163;p29"/>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164"/>
        <p:cNvGrpSpPr/>
        <p:nvPr/>
      </p:nvGrpSpPr>
      <p:grpSpPr>
        <a:xfrm>
          <a:off x="0" y="0"/>
          <a:ext cx="0" cy="0"/>
          <a:chOff x="0" y="0"/>
          <a:chExt cx="0" cy="0"/>
        </a:xfrm>
      </p:grpSpPr>
      <p:sp>
        <p:nvSpPr>
          <p:cNvPr id="165" name="Google Shape;16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66" name="Google Shape;166;p30"/>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167" name="Google Shape;167;p3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69" name="Google Shape;169;p30"/>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170"/>
        <p:cNvGrpSpPr/>
        <p:nvPr/>
      </p:nvGrpSpPr>
      <p:grpSpPr>
        <a:xfrm>
          <a:off x="0" y="0"/>
          <a:ext cx="0" cy="0"/>
          <a:chOff x="0" y="0"/>
          <a:chExt cx="0" cy="0"/>
        </a:xfrm>
      </p:grpSpPr>
      <p:sp>
        <p:nvSpPr>
          <p:cNvPr id="171" name="Google Shape;17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72" name="Google Shape;172;p31"/>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173" name="Google Shape;173;p3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75" name="Google Shape;175;p3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176"/>
        <p:cNvGrpSpPr/>
        <p:nvPr/>
      </p:nvGrpSpPr>
      <p:grpSpPr>
        <a:xfrm>
          <a:off x="0" y="0"/>
          <a:ext cx="0" cy="0"/>
          <a:chOff x="0" y="0"/>
          <a:chExt cx="0" cy="0"/>
        </a:xfrm>
      </p:grpSpPr>
      <p:sp>
        <p:nvSpPr>
          <p:cNvPr id="177" name="Google Shape;177;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78" name="Google Shape;178;p32"/>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179" name="Google Shape;179;p32"/>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81" name="Google Shape;181;p32"/>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19"/>
        <p:cNvGrpSpPr/>
        <p:nvPr/>
      </p:nvGrpSpPr>
      <p:grpSpPr>
        <a:xfrm>
          <a:off x="0" y="0"/>
          <a:ext cx="0" cy="0"/>
          <a:chOff x="0" y="0"/>
          <a:chExt cx="0" cy="0"/>
        </a:xfrm>
      </p:grpSpPr>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1" name="Google Shape;21;p4"/>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B5394"/>
                </a:solidFill>
                <a:latin typeface="Century Gothic"/>
                <a:ea typeface="Century Gothic"/>
                <a:cs typeface="Century Gothic"/>
                <a:sym typeface="Century Gothic"/>
              </a:rPr>
              <a:t>CONCEPT DEVELOPMENT</a:t>
            </a:r>
            <a:endParaRPr sz="1600" b="0" i="0" u="none" strike="noStrike" cap="none">
              <a:solidFill>
                <a:srgbClr val="0B5394"/>
              </a:solidFill>
              <a:latin typeface="Century Gothic"/>
              <a:ea typeface="Century Gothic"/>
              <a:cs typeface="Century Gothic"/>
              <a:sym typeface="Century Gothic"/>
            </a:endParaRPr>
          </a:p>
        </p:txBody>
      </p:sp>
      <p:sp>
        <p:nvSpPr>
          <p:cNvPr id="22" name="Google Shape;22;p4"/>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24" name="Google Shape;24;p4"/>
          <p:cNvSpPr txBox="1">
            <a:spLocks noGrp="1"/>
          </p:cNvSpPr>
          <p:nvPr>
            <p:ph type="body" idx="2"/>
          </p:nvPr>
        </p:nvSpPr>
        <p:spPr>
          <a:xfrm>
            <a:off x="552550" y="852700"/>
            <a:ext cx="6173700" cy="40656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182"/>
        <p:cNvGrpSpPr/>
        <p:nvPr/>
      </p:nvGrpSpPr>
      <p:grpSpPr>
        <a:xfrm>
          <a:off x="0" y="0"/>
          <a:ext cx="0" cy="0"/>
          <a:chOff x="0" y="0"/>
          <a:chExt cx="0" cy="0"/>
        </a:xfrm>
      </p:grpSpPr>
      <p:sp>
        <p:nvSpPr>
          <p:cNvPr id="183" name="Google Shape;18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84" name="Google Shape;184;p33"/>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185" name="Google Shape;185;p33"/>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87" name="Google Shape;187;p33"/>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25"/>
        <p:cNvGrpSpPr/>
        <p:nvPr/>
      </p:nvGrpSpPr>
      <p:grpSpPr>
        <a:xfrm>
          <a:off x="0" y="0"/>
          <a:ext cx="0" cy="0"/>
          <a:chOff x="0" y="0"/>
          <a:chExt cx="0" cy="0"/>
        </a:xfrm>
      </p:grpSpPr>
      <p:sp>
        <p:nvSpPr>
          <p:cNvPr id="26" name="Google Shape;26;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7" name="Google Shape;27;p5"/>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B5394"/>
                </a:solidFill>
                <a:latin typeface="Century Gothic"/>
                <a:ea typeface="Century Gothic"/>
                <a:cs typeface="Century Gothic"/>
                <a:sym typeface="Century Gothic"/>
              </a:rPr>
              <a:t>DAILY REVIEW</a:t>
            </a:r>
            <a:endParaRPr sz="1600" b="0" i="0" u="none" strike="noStrike" cap="none">
              <a:solidFill>
                <a:srgbClr val="0B5394"/>
              </a:solidFill>
              <a:latin typeface="Century Gothic"/>
              <a:ea typeface="Century Gothic"/>
              <a:cs typeface="Century Gothic"/>
              <a:sym typeface="Century Gothic"/>
            </a:endParaRPr>
          </a:p>
        </p:txBody>
      </p:sp>
      <p:sp>
        <p:nvSpPr>
          <p:cNvPr id="28" name="Google Shape;28;p5"/>
          <p:cNvSpPr txBox="1">
            <a:spLocks noGrp="1"/>
          </p:cNvSpPr>
          <p:nvPr>
            <p:ph type="body" idx="1"/>
          </p:nvPr>
        </p:nvSpPr>
        <p:spPr>
          <a:xfrm>
            <a:off x="709450" y="566200"/>
            <a:ext cx="5123100" cy="4097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9"/>
        <p:cNvGrpSpPr/>
        <p:nvPr/>
      </p:nvGrpSpPr>
      <p:grpSpPr>
        <a:xfrm>
          <a:off x="0" y="0"/>
          <a:ext cx="0" cy="0"/>
          <a:chOff x="0" y="0"/>
          <a:chExt cx="0" cy="0"/>
        </a:xfrm>
      </p:grpSpPr>
      <p:sp>
        <p:nvSpPr>
          <p:cNvPr id="30" name="Google Shape;3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31" name="Google Shape;31;p6"/>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B5394"/>
                </a:solidFill>
                <a:latin typeface="Century Gothic"/>
                <a:ea typeface="Century Gothic"/>
                <a:cs typeface="Century Gothic"/>
                <a:sym typeface="Century Gothic"/>
              </a:rPr>
              <a:t>LEARNING OBJECTIVE</a:t>
            </a:r>
            <a:endParaRPr sz="1600" b="0" i="0" u="none" strike="noStrike" cap="none">
              <a:solidFill>
                <a:srgbClr val="0B5394"/>
              </a:solidFill>
              <a:latin typeface="Century Gothic"/>
              <a:ea typeface="Century Gothic"/>
              <a:cs typeface="Century Gothic"/>
              <a:sym typeface="Century Gothic"/>
            </a:endParaRPr>
          </a:p>
        </p:txBody>
      </p:sp>
      <p:sp>
        <p:nvSpPr>
          <p:cNvPr id="32" name="Google Shape;32;p6"/>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
          <p:cNvSpPr txBox="1">
            <a:spLocks noGrp="1"/>
          </p:cNvSpPr>
          <p:nvPr>
            <p:ph type="title"/>
          </p:nvPr>
        </p:nvSpPr>
        <p:spPr>
          <a:xfrm>
            <a:off x="532075" y="477525"/>
            <a:ext cx="5061600" cy="183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solidFill>
                  <a:srgbClr val="FFFFFF"/>
                </a:solidFill>
                <a:latin typeface="Century Gothic"/>
                <a:ea typeface="Century Gothic"/>
                <a:cs typeface="Century Gothic"/>
                <a:sym typeface="Century Gothic"/>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4" name="Google Shape;34;p6"/>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B5394"/>
                </a:solidFill>
                <a:latin typeface="Century Gothic"/>
                <a:ea typeface="Century Gothic"/>
                <a:cs typeface="Century Gothic"/>
                <a:sym typeface="Century Gothic"/>
              </a:rPr>
              <a:t>SUCCESS CRITERIA</a:t>
            </a:r>
            <a:endParaRPr sz="1600" b="0" i="0" u="none" strike="noStrike" cap="none">
              <a:solidFill>
                <a:srgbClr val="0B5394"/>
              </a:solidFill>
              <a:latin typeface="Century Gothic"/>
              <a:ea typeface="Century Gothic"/>
              <a:cs typeface="Century Gothic"/>
              <a:sym typeface="Century Gothic"/>
            </a:endParaRPr>
          </a:p>
        </p:txBody>
      </p:sp>
      <p:sp>
        <p:nvSpPr>
          <p:cNvPr id="35" name="Google Shape;35;p6"/>
          <p:cNvSpPr txBox="1">
            <a:spLocks noGrp="1"/>
          </p:cNvSpPr>
          <p:nvPr>
            <p:ph type="body" idx="1"/>
          </p:nvPr>
        </p:nvSpPr>
        <p:spPr>
          <a:xfrm>
            <a:off x="497975" y="2892375"/>
            <a:ext cx="5198100" cy="2012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36"/>
        <p:cNvGrpSpPr/>
        <p:nvPr/>
      </p:nvGrpSpPr>
      <p:grpSpPr>
        <a:xfrm>
          <a:off x="0" y="0"/>
          <a:ext cx="0" cy="0"/>
          <a:chOff x="0" y="0"/>
          <a:chExt cx="0" cy="0"/>
        </a:xfrm>
      </p:grpSpPr>
      <p:sp>
        <p:nvSpPr>
          <p:cNvPr id="37" name="Google Shape;3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38" name="Google Shape;38;p7"/>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B5394"/>
                </a:solidFill>
                <a:latin typeface="Century Gothic"/>
                <a:ea typeface="Century Gothic"/>
                <a:cs typeface="Century Gothic"/>
                <a:sym typeface="Century Gothic"/>
              </a:rPr>
              <a:t>ACTIVATE PRIOR KNOWLEDGE</a:t>
            </a:r>
            <a:endParaRPr sz="1600" b="0" i="0" u="none" strike="noStrike" cap="none">
              <a:solidFill>
                <a:srgbClr val="0B5394"/>
              </a:solidFill>
              <a:latin typeface="Century Gothic"/>
              <a:ea typeface="Century Gothic"/>
              <a:cs typeface="Century Gothic"/>
              <a:sym typeface="Century Gothic"/>
            </a:endParaRPr>
          </a:p>
        </p:txBody>
      </p:sp>
      <p:sp>
        <p:nvSpPr>
          <p:cNvPr id="39" name="Google Shape;39;p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7"/>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41" name="Google Shape;41;p7"/>
          <p:cNvSpPr txBox="1">
            <a:spLocks noGrp="1"/>
          </p:cNvSpPr>
          <p:nvPr>
            <p:ph type="body" idx="2"/>
          </p:nvPr>
        </p:nvSpPr>
        <p:spPr>
          <a:xfrm>
            <a:off x="552550" y="852700"/>
            <a:ext cx="6173700" cy="40656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42"/>
        <p:cNvGrpSpPr/>
        <p:nvPr/>
      </p:nvGrpSpPr>
      <p:grpSpPr>
        <a:xfrm>
          <a:off x="0" y="0"/>
          <a:ext cx="0" cy="0"/>
          <a:chOff x="0" y="0"/>
          <a:chExt cx="0" cy="0"/>
        </a:xfrm>
      </p:grpSpPr>
      <p:sp>
        <p:nvSpPr>
          <p:cNvPr id="43" name="Google Shape;43;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4" name="Google Shape;44;p8"/>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B5394"/>
                </a:solidFill>
                <a:latin typeface="Century Gothic"/>
                <a:ea typeface="Century Gothic"/>
                <a:cs typeface="Century Gothic"/>
                <a:sym typeface="Century Gothic"/>
              </a:rPr>
              <a:t>SKILL DEVELOPMENT/GUIDED PRACTICE</a:t>
            </a:r>
            <a:endParaRPr sz="1600" b="0" i="0" u="none" strike="noStrike" cap="none">
              <a:solidFill>
                <a:srgbClr val="0B5394"/>
              </a:solidFill>
              <a:latin typeface="Century Gothic"/>
              <a:ea typeface="Century Gothic"/>
              <a:cs typeface="Century Gothic"/>
              <a:sym typeface="Century Gothic"/>
            </a:endParaRPr>
          </a:p>
        </p:txBody>
      </p:sp>
      <p:sp>
        <p:nvSpPr>
          <p:cNvPr id="45" name="Google Shape;45;p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8"/>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47" name="Google Shape;47;p8"/>
          <p:cNvSpPr txBox="1">
            <a:spLocks noGrp="1"/>
          </p:cNvSpPr>
          <p:nvPr>
            <p:ph type="body" idx="2"/>
          </p:nvPr>
        </p:nvSpPr>
        <p:spPr>
          <a:xfrm>
            <a:off x="552550" y="1807725"/>
            <a:ext cx="6173700" cy="31107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48"/>
        <p:cNvGrpSpPr/>
        <p:nvPr/>
      </p:nvGrpSpPr>
      <p:grpSpPr>
        <a:xfrm>
          <a:off x="0" y="0"/>
          <a:ext cx="0" cy="0"/>
          <a:chOff x="0" y="0"/>
          <a:chExt cx="0" cy="0"/>
        </a:xfrm>
      </p:grpSpPr>
      <p:sp>
        <p:nvSpPr>
          <p:cNvPr id="49" name="Google Shape;4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0" name="Google Shape;50;p9"/>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B5394"/>
                </a:solidFill>
                <a:latin typeface="Century Gothic"/>
                <a:ea typeface="Century Gothic"/>
                <a:cs typeface="Century Gothic"/>
                <a:sym typeface="Century Gothic"/>
              </a:rPr>
              <a:t>RELEVANCE</a:t>
            </a:r>
            <a:endParaRPr sz="1600" b="0" i="0" u="none" strike="noStrike" cap="none">
              <a:solidFill>
                <a:srgbClr val="0B5394"/>
              </a:solidFill>
              <a:latin typeface="Century Gothic"/>
              <a:ea typeface="Century Gothic"/>
              <a:cs typeface="Century Gothic"/>
              <a:sym typeface="Century Gothic"/>
            </a:endParaRPr>
          </a:p>
        </p:txBody>
      </p:sp>
      <p:sp>
        <p:nvSpPr>
          <p:cNvPr id="51" name="Google Shape;51;p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9"/>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53" name="Google Shape;53;p9"/>
          <p:cNvSpPr txBox="1">
            <a:spLocks noGrp="1"/>
          </p:cNvSpPr>
          <p:nvPr>
            <p:ph type="body" idx="2"/>
          </p:nvPr>
        </p:nvSpPr>
        <p:spPr>
          <a:xfrm>
            <a:off x="552550" y="767450"/>
            <a:ext cx="6173700" cy="4151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54"/>
        <p:cNvGrpSpPr/>
        <p:nvPr/>
      </p:nvGrpSpPr>
      <p:grpSpPr>
        <a:xfrm>
          <a:off x="0" y="0"/>
          <a:ext cx="0" cy="0"/>
          <a:chOff x="0" y="0"/>
          <a:chExt cx="0" cy="0"/>
        </a:xfrm>
      </p:grpSpPr>
      <p:sp>
        <p:nvSpPr>
          <p:cNvPr id="55" name="Google Shape;55;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6" name="Google Shape;56;p10"/>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B5394"/>
                </a:solidFill>
                <a:latin typeface="Century Gothic"/>
                <a:ea typeface="Century Gothic"/>
                <a:cs typeface="Century Gothic"/>
                <a:sym typeface="Century Gothic"/>
              </a:rPr>
              <a:t>SKILL CLOSURE</a:t>
            </a:r>
            <a:endParaRPr sz="1600" b="0" i="0" u="none" strike="noStrike" cap="none">
              <a:solidFill>
                <a:srgbClr val="0B5394"/>
              </a:solidFill>
              <a:latin typeface="Century Gothic"/>
              <a:ea typeface="Century Gothic"/>
              <a:cs typeface="Century Gothic"/>
              <a:sym typeface="Century Gothic"/>
            </a:endParaRPr>
          </a:p>
        </p:txBody>
      </p:sp>
      <p:sp>
        <p:nvSpPr>
          <p:cNvPr id="57" name="Google Shape;57;p1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0"/>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59" name="Google Shape;59;p10"/>
          <p:cNvSpPr txBox="1">
            <a:spLocks noGrp="1"/>
          </p:cNvSpPr>
          <p:nvPr>
            <p:ph type="body" idx="2"/>
          </p:nvPr>
        </p:nvSpPr>
        <p:spPr>
          <a:xfrm>
            <a:off x="552550" y="767450"/>
            <a:ext cx="6173700" cy="4151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Century Gothic"/>
              <a:buNone/>
              <a:defRPr sz="2800" b="0" i="0" u="none" strike="noStrike" cap="none">
                <a:solidFill>
                  <a:srgbClr val="000000"/>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2800"/>
              <a:buFont typeface="Century Gothic"/>
              <a:buNone/>
              <a:defRPr sz="2800" b="0" i="0" u="none" strike="noStrike" cap="none">
                <a:solidFill>
                  <a:srgbClr val="000000"/>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2800"/>
              <a:buFont typeface="Century Gothic"/>
              <a:buNone/>
              <a:defRPr sz="2800" b="0" i="0" u="none" strike="noStrike" cap="none">
                <a:solidFill>
                  <a:srgbClr val="000000"/>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2800"/>
              <a:buFont typeface="Century Gothic"/>
              <a:buNone/>
              <a:defRPr sz="2800" b="0" i="0" u="none" strike="noStrike" cap="none">
                <a:solidFill>
                  <a:srgbClr val="000000"/>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2800"/>
              <a:buFont typeface="Century Gothic"/>
              <a:buNone/>
              <a:defRPr sz="2800" b="0" i="0" u="none" strike="noStrike" cap="none">
                <a:solidFill>
                  <a:srgbClr val="000000"/>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2800"/>
              <a:buFont typeface="Century Gothic"/>
              <a:buNone/>
              <a:defRPr sz="2800" b="0" i="0" u="none" strike="noStrike" cap="none">
                <a:solidFill>
                  <a:srgbClr val="000000"/>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2800"/>
              <a:buFont typeface="Century Gothic"/>
              <a:buNone/>
              <a:defRPr sz="2800" b="0" i="0" u="none" strike="noStrike" cap="none">
                <a:solidFill>
                  <a:srgbClr val="000000"/>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2800"/>
              <a:buFont typeface="Century Gothic"/>
              <a:buNone/>
              <a:defRPr sz="2800" b="0" i="0" u="none" strike="noStrike" cap="none">
                <a:solidFill>
                  <a:srgbClr val="000000"/>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2800"/>
              <a:buFont typeface="Century Gothic"/>
              <a:buNone/>
              <a:defRPr sz="2800" b="0" i="0" u="none" strike="noStrike" cap="none">
                <a:solidFill>
                  <a:srgbClr val="000000"/>
                </a:solidFill>
                <a:latin typeface="Century Gothic"/>
                <a:ea typeface="Century Gothic"/>
                <a:cs typeface="Century Gothic"/>
                <a:sym typeface="Century Gothic"/>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000000"/>
              </a:buClr>
              <a:buSzPts val="1800"/>
              <a:buFont typeface="Century Gothic"/>
              <a:buChar char="●"/>
              <a:defRPr sz="1800" b="0" i="0" u="none" strike="noStrike" cap="none">
                <a:solidFill>
                  <a:srgbClr val="000000"/>
                </a:solidFill>
                <a:latin typeface="Century Gothic"/>
                <a:ea typeface="Century Gothic"/>
                <a:cs typeface="Century Gothic"/>
                <a:sym typeface="Century Gothic"/>
              </a:defRPr>
            </a:lvl1pPr>
            <a:lvl2pPr marL="914400" marR="0" lvl="1" indent="-317500" algn="l" rtl="0">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2pPr>
            <a:lvl3pPr marL="1371600" marR="0" lvl="2" indent="-317500" algn="l" rtl="0">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3pPr>
            <a:lvl4pPr marL="1828800" marR="0" lvl="3" indent="-317500" algn="l" rtl="0">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4pPr>
            <a:lvl5pPr marL="2286000" marR="0" lvl="4" indent="-317500" algn="l" rtl="0">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5pPr>
            <a:lvl6pPr marL="2743200" marR="0" lvl="5" indent="-317500" algn="l" rtl="0">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6pPr>
            <a:lvl7pPr marL="3200400" marR="0" lvl="6" indent="-317500" algn="l" rtl="0">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7pPr>
            <a:lvl8pPr marL="3657600" marR="0" lvl="7" indent="-317500" algn="l" rtl="0">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8pPr>
            <a:lvl9pPr marL="4114800" marR="0" lvl="8" indent="-317500" algn="l" rtl="0">
              <a:lnSpc>
                <a:spcPct val="115000"/>
              </a:lnSpc>
              <a:spcBef>
                <a:spcPts val="1600"/>
              </a:spcBef>
              <a:spcAft>
                <a:spcPts val="160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6"/>
        <p:cNvGrpSpPr/>
        <p:nvPr/>
      </p:nvGrpSpPr>
      <p:grpSpPr>
        <a:xfrm>
          <a:off x="0" y="0"/>
          <a:ext cx="0" cy="0"/>
          <a:chOff x="0" y="0"/>
          <a:chExt cx="0" cy="0"/>
        </a:xfrm>
      </p:grpSpPr>
      <p:sp>
        <p:nvSpPr>
          <p:cNvPr id="67" name="Google Shape;67;p12"/>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Century Gothic"/>
              <a:buNone/>
              <a:defRPr sz="2800">
                <a:latin typeface="Century Gothic"/>
                <a:ea typeface="Century Gothic"/>
                <a:cs typeface="Century Gothic"/>
                <a:sym typeface="Century Gothic"/>
              </a:defRPr>
            </a:lvl1pPr>
            <a:lvl2pPr lvl="1" rtl="0">
              <a:spcBef>
                <a:spcPts val="0"/>
              </a:spcBef>
              <a:spcAft>
                <a:spcPts val="0"/>
              </a:spcAft>
              <a:buSzPts val="2800"/>
              <a:buFont typeface="Century Gothic"/>
              <a:buNone/>
              <a:defRPr sz="2800">
                <a:latin typeface="Century Gothic"/>
                <a:ea typeface="Century Gothic"/>
                <a:cs typeface="Century Gothic"/>
                <a:sym typeface="Century Gothic"/>
              </a:defRPr>
            </a:lvl2pPr>
            <a:lvl3pPr lvl="2" rtl="0">
              <a:spcBef>
                <a:spcPts val="0"/>
              </a:spcBef>
              <a:spcAft>
                <a:spcPts val="0"/>
              </a:spcAft>
              <a:buSzPts val="2800"/>
              <a:buFont typeface="Century Gothic"/>
              <a:buNone/>
              <a:defRPr sz="2800">
                <a:latin typeface="Century Gothic"/>
                <a:ea typeface="Century Gothic"/>
                <a:cs typeface="Century Gothic"/>
                <a:sym typeface="Century Gothic"/>
              </a:defRPr>
            </a:lvl3pPr>
            <a:lvl4pPr lvl="3" rtl="0">
              <a:spcBef>
                <a:spcPts val="0"/>
              </a:spcBef>
              <a:spcAft>
                <a:spcPts val="0"/>
              </a:spcAft>
              <a:buSzPts val="2800"/>
              <a:buFont typeface="Century Gothic"/>
              <a:buNone/>
              <a:defRPr sz="2800">
                <a:latin typeface="Century Gothic"/>
                <a:ea typeface="Century Gothic"/>
                <a:cs typeface="Century Gothic"/>
                <a:sym typeface="Century Gothic"/>
              </a:defRPr>
            </a:lvl4pPr>
            <a:lvl5pPr lvl="4" rtl="0">
              <a:spcBef>
                <a:spcPts val="0"/>
              </a:spcBef>
              <a:spcAft>
                <a:spcPts val="0"/>
              </a:spcAft>
              <a:buSzPts val="2800"/>
              <a:buFont typeface="Century Gothic"/>
              <a:buNone/>
              <a:defRPr sz="2800">
                <a:latin typeface="Century Gothic"/>
                <a:ea typeface="Century Gothic"/>
                <a:cs typeface="Century Gothic"/>
                <a:sym typeface="Century Gothic"/>
              </a:defRPr>
            </a:lvl5pPr>
            <a:lvl6pPr lvl="5" rtl="0">
              <a:spcBef>
                <a:spcPts val="0"/>
              </a:spcBef>
              <a:spcAft>
                <a:spcPts val="0"/>
              </a:spcAft>
              <a:buSzPts val="2800"/>
              <a:buFont typeface="Century Gothic"/>
              <a:buNone/>
              <a:defRPr sz="2800">
                <a:latin typeface="Century Gothic"/>
                <a:ea typeface="Century Gothic"/>
                <a:cs typeface="Century Gothic"/>
                <a:sym typeface="Century Gothic"/>
              </a:defRPr>
            </a:lvl6pPr>
            <a:lvl7pPr lvl="6" rtl="0">
              <a:spcBef>
                <a:spcPts val="0"/>
              </a:spcBef>
              <a:spcAft>
                <a:spcPts val="0"/>
              </a:spcAft>
              <a:buSzPts val="2800"/>
              <a:buFont typeface="Century Gothic"/>
              <a:buNone/>
              <a:defRPr sz="2800">
                <a:latin typeface="Century Gothic"/>
                <a:ea typeface="Century Gothic"/>
                <a:cs typeface="Century Gothic"/>
                <a:sym typeface="Century Gothic"/>
              </a:defRPr>
            </a:lvl7pPr>
            <a:lvl8pPr lvl="7" rtl="0">
              <a:spcBef>
                <a:spcPts val="0"/>
              </a:spcBef>
              <a:spcAft>
                <a:spcPts val="0"/>
              </a:spcAft>
              <a:buSzPts val="2800"/>
              <a:buFont typeface="Century Gothic"/>
              <a:buNone/>
              <a:defRPr sz="2800">
                <a:latin typeface="Century Gothic"/>
                <a:ea typeface="Century Gothic"/>
                <a:cs typeface="Century Gothic"/>
                <a:sym typeface="Century Gothic"/>
              </a:defRPr>
            </a:lvl8pPr>
            <a:lvl9pPr lvl="8" rtl="0">
              <a:spcBef>
                <a:spcPts val="0"/>
              </a:spcBef>
              <a:spcAft>
                <a:spcPts val="0"/>
              </a:spcAft>
              <a:buSzPts val="2800"/>
              <a:buFont typeface="Century Gothic"/>
              <a:buNone/>
              <a:defRPr sz="2800">
                <a:latin typeface="Century Gothic"/>
                <a:ea typeface="Century Gothic"/>
                <a:cs typeface="Century Gothic"/>
                <a:sym typeface="Century Gothic"/>
              </a:defRPr>
            </a:lvl9pPr>
          </a:lstStyle>
          <a:p>
            <a:endParaRPr/>
          </a:p>
        </p:txBody>
      </p:sp>
      <p:sp>
        <p:nvSpPr>
          <p:cNvPr id="69" name="Google Shape;69;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marL="914400" lvl="1"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marL="1371600" lvl="2"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marL="1828800" lvl="3"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marL="2286000" lvl="4"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marL="2743200" lvl="5"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marL="3200400" lvl="6"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marL="3657600" lvl="7"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marL="4114800" lvl="8" indent="-317500" rtl="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a:endParaRPr/>
          </a:p>
        </p:txBody>
      </p:sp>
      <p:sp>
        <p:nvSpPr>
          <p:cNvPr id="70" name="Google Shape;7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0"/>
        <p:cNvGrpSpPr/>
        <p:nvPr/>
      </p:nvGrpSpPr>
      <p:grpSpPr>
        <a:xfrm>
          <a:off x="0" y="0"/>
          <a:ext cx="0" cy="0"/>
          <a:chOff x="0" y="0"/>
          <a:chExt cx="0" cy="0"/>
        </a:xfrm>
      </p:grpSpPr>
      <p:sp>
        <p:nvSpPr>
          <p:cNvPr id="131" name="Google Shape;131;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2" name="Google Shape;132;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33" name="Google Shape;133;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134" name="Google Shape;134;p24"/>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2" name="Rectangle 1">
            <a:extLst>
              <a:ext uri="{FF2B5EF4-FFF2-40B4-BE49-F238E27FC236}">
                <a16:creationId xmlns:a16="http://schemas.microsoft.com/office/drawing/2014/main" id="{732A6ECB-FCAE-4AD9-A180-0C7FCA5027D6}"/>
              </a:ext>
            </a:extLst>
          </p:cNvPr>
          <p:cNvSpPr/>
          <p:nvPr/>
        </p:nvSpPr>
        <p:spPr>
          <a:xfrm>
            <a:off x="7618639" y="4420960"/>
            <a:ext cx="1415142" cy="6055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2" name="Google Shape;192;p34"/>
          <p:cNvPicPr preferRelativeResize="0"/>
          <p:nvPr/>
        </p:nvPicPr>
        <p:blipFill rotWithShape="1">
          <a:blip r:embed="rId3">
            <a:alphaModFix amt="52999"/>
          </a:blip>
          <a:srcRect r="67864" b="1787"/>
          <a:stretch/>
        </p:blipFill>
        <p:spPr>
          <a:xfrm>
            <a:off x="-17675" y="0"/>
            <a:ext cx="4589669" cy="5143501"/>
          </a:xfrm>
          <a:prstGeom prst="rect">
            <a:avLst/>
          </a:prstGeom>
          <a:noFill/>
          <a:ln>
            <a:noFill/>
          </a:ln>
        </p:spPr>
      </p:pic>
      <p:pic>
        <p:nvPicPr>
          <p:cNvPr id="193" name="Google Shape;193;p34"/>
          <p:cNvPicPr preferRelativeResize="0"/>
          <p:nvPr/>
        </p:nvPicPr>
        <p:blipFill rotWithShape="1">
          <a:blip r:embed="rId3">
            <a:alphaModFix amt="52000"/>
          </a:blip>
          <a:srcRect l="66890"/>
          <a:stretch/>
        </p:blipFill>
        <p:spPr>
          <a:xfrm>
            <a:off x="4572000" y="0"/>
            <a:ext cx="4589669" cy="5143501"/>
          </a:xfrm>
          <a:prstGeom prst="rect">
            <a:avLst/>
          </a:prstGeom>
          <a:noFill/>
          <a:ln>
            <a:noFill/>
          </a:ln>
        </p:spPr>
      </p:pic>
      <p:sp>
        <p:nvSpPr>
          <p:cNvPr id="194" name="Google Shape;194;p3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600"/>
              <a:buNone/>
            </a:pPr>
            <a:r>
              <a:rPr lang="en-GB"/>
              <a:t>REGENERATION</a:t>
            </a:r>
            <a:endParaRPr/>
          </a:p>
        </p:txBody>
      </p:sp>
      <p:sp>
        <p:nvSpPr>
          <p:cNvPr id="195" name="Google Shape;195;p3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GB"/>
              <a:t>We will compare the time scales for regeneration of resources.</a:t>
            </a:r>
            <a:endParaRPr/>
          </a:p>
        </p:txBody>
      </p:sp>
      <p:sp>
        <p:nvSpPr>
          <p:cNvPr id="196" name="Google Shape;196;p34"/>
          <p:cNvSpPr txBox="1"/>
          <p:nvPr/>
        </p:nvSpPr>
        <p:spPr>
          <a:xfrm>
            <a:off x="115475" y="4708200"/>
            <a:ext cx="9504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800"/>
              <a:buFont typeface="Arial"/>
              <a:buNone/>
            </a:pPr>
            <a:r>
              <a:rPr lang="en-GB" sz="1600">
                <a:solidFill>
                  <a:schemeClr val="lt1"/>
                </a:solidFill>
              </a:rPr>
              <a:t>We will compare the timescales for regeneration of resources. </a:t>
            </a:r>
            <a:endParaRPr/>
          </a:p>
        </p:txBody>
      </p:sp>
      <p:sp>
        <p:nvSpPr>
          <p:cNvPr id="264" name="Google Shape;264;p43"/>
          <p:cNvSpPr txBox="1">
            <a:spLocks noGrp="1"/>
          </p:cNvSpPr>
          <p:nvPr>
            <p:ph type="body" idx="2"/>
          </p:nvPr>
        </p:nvSpPr>
        <p:spPr>
          <a:xfrm>
            <a:off x="542950" y="727250"/>
            <a:ext cx="61422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measure how long something takes in </a:t>
            </a:r>
            <a:r>
              <a:rPr lang="en-GB" b="1"/>
              <a:t>time</a:t>
            </a:r>
            <a:r>
              <a:rPr lang="en-GB"/>
              <a:t>. We record the minutes, hours or years something takes to occur.</a:t>
            </a:r>
            <a:endParaRPr/>
          </a:p>
          <a:p>
            <a:pPr marL="0" lvl="0" indent="0" algn="l" rtl="0">
              <a:spcBef>
                <a:spcPts val="1000"/>
              </a:spcBef>
              <a:spcAft>
                <a:spcPts val="0"/>
              </a:spcAft>
              <a:buNone/>
            </a:pPr>
            <a:r>
              <a:rPr lang="en-GB"/>
              <a:t>A</a:t>
            </a:r>
            <a:r>
              <a:rPr lang="en-GB" b="1"/>
              <a:t> timescale</a:t>
            </a:r>
            <a:r>
              <a:rPr lang="en-GB"/>
              <a:t> is the time taken to complete a process₁ or sequence of events.</a:t>
            </a:r>
            <a:endParaRPr/>
          </a:p>
          <a:p>
            <a:pPr marL="0" lvl="0" indent="0" algn="l" rtl="0">
              <a:spcBef>
                <a:spcPts val="1000"/>
              </a:spcBef>
              <a:spcAft>
                <a:spcPts val="0"/>
              </a:spcAft>
              <a:buNone/>
            </a:pPr>
            <a:r>
              <a:rPr lang="en-GB" b="1"/>
              <a:t>Scale</a:t>
            </a:r>
            <a:r>
              <a:rPr lang="en-GB"/>
              <a:t> is a measurement of the amount of time taken. We choose the unit of measurement to match the scale.</a:t>
            </a:r>
            <a:endParaRPr sz="1600"/>
          </a:p>
        </p:txBody>
      </p:sp>
      <p:graphicFrame>
        <p:nvGraphicFramePr>
          <p:cNvPr id="265" name="Google Shape;265;p43"/>
          <p:cNvGraphicFramePr/>
          <p:nvPr/>
        </p:nvGraphicFramePr>
        <p:xfrm>
          <a:off x="6797560" y="266038"/>
          <a:ext cx="2234875" cy="1036260"/>
        </p:xfrm>
        <a:graphic>
          <a:graphicData uri="http://schemas.openxmlformats.org/drawingml/2006/table">
            <a:tbl>
              <a:tblPr>
                <a:noFill/>
                <a:tableStyleId>{DB3EBBAD-C0CB-4C7F-8BB2-AE223307CAF8}</a:tableStyleId>
              </a:tblPr>
              <a:tblGrid>
                <a:gridCol w="223487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is the difference between time and a timescale?</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66" name="Google Shape;266;p43"/>
          <p:cNvPicPr preferRelativeResize="0"/>
          <p:nvPr/>
        </p:nvPicPr>
        <p:blipFill rotWithShape="1">
          <a:blip r:embed="rId3">
            <a:alphaModFix/>
          </a:blip>
          <a:srcRect l="33336" t="18997" r="34423" b="7310"/>
          <a:stretch/>
        </p:blipFill>
        <p:spPr>
          <a:xfrm>
            <a:off x="6797550" y="1528575"/>
            <a:ext cx="2120076" cy="2724524"/>
          </a:xfrm>
          <a:prstGeom prst="rect">
            <a:avLst/>
          </a:prstGeom>
          <a:noFill/>
          <a:ln>
            <a:noFill/>
          </a:ln>
        </p:spPr>
      </p:pic>
      <p:graphicFrame>
        <p:nvGraphicFramePr>
          <p:cNvPr id="267" name="Google Shape;267;p43"/>
          <p:cNvGraphicFramePr/>
          <p:nvPr/>
        </p:nvGraphicFramePr>
        <p:xfrm>
          <a:off x="6847750" y="4253100"/>
          <a:ext cx="2134475" cy="700980"/>
        </p:xfrm>
        <a:graphic>
          <a:graphicData uri="http://schemas.openxmlformats.org/drawingml/2006/table">
            <a:tbl>
              <a:tblPr>
                <a:noFill/>
                <a:tableStyleId>{DB3EBBAD-C0CB-4C7F-8BB2-AE223307CAF8}</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series of actions or steps</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4"/>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chemeClr val="lt1"/>
                </a:solidFill>
              </a:rPr>
              <a:t>We will compare the timescales for regeneration of resources. </a:t>
            </a:r>
            <a:endParaRPr/>
          </a:p>
        </p:txBody>
      </p:sp>
      <p:sp>
        <p:nvSpPr>
          <p:cNvPr id="273" name="Google Shape;273;p44"/>
          <p:cNvSpPr txBox="1">
            <a:spLocks noGrp="1"/>
          </p:cNvSpPr>
          <p:nvPr>
            <p:ph type="body" idx="2"/>
          </p:nvPr>
        </p:nvSpPr>
        <p:spPr>
          <a:xfrm>
            <a:off x="552550" y="852700"/>
            <a:ext cx="53436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a:t>
            </a:r>
            <a:r>
              <a:rPr lang="en-GB" b="1"/>
              <a:t> timescale</a:t>
            </a:r>
            <a:r>
              <a:rPr lang="en-GB"/>
              <a:t> is the time taken to complete a process₁ or sequence of events.</a:t>
            </a:r>
            <a:endParaRPr/>
          </a:p>
          <a:p>
            <a:pPr marL="0" lvl="0" indent="0" algn="l" rtl="0">
              <a:spcBef>
                <a:spcPts val="1000"/>
              </a:spcBef>
              <a:spcAft>
                <a:spcPts val="0"/>
              </a:spcAft>
              <a:buNone/>
            </a:pPr>
            <a:r>
              <a:rPr lang="en-GB"/>
              <a:t>If a process</a:t>
            </a:r>
            <a:r>
              <a:rPr lang="en-GB">
                <a:solidFill>
                  <a:schemeClr val="dk1"/>
                </a:solidFill>
              </a:rPr>
              <a:t>₁</a:t>
            </a:r>
            <a:r>
              <a:rPr lang="en-GB"/>
              <a:t> or sequence of events happen quickly it is on a </a:t>
            </a:r>
            <a:r>
              <a:rPr lang="en-GB" b="1"/>
              <a:t>short timescale</a:t>
            </a:r>
            <a:r>
              <a:rPr lang="en-GB"/>
              <a:t>.</a:t>
            </a:r>
            <a:endParaRPr/>
          </a:p>
          <a:p>
            <a:pPr marL="0" lvl="0" indent="0" algn="l" rtl="0">
              <a:spcBef>
                <a:spcPts val="0"/>
              </a:spcBef>
              <a:spcAft>
                <a:spcPts val="0"/>
              </a:spcAft>
              <a:buNone/>
            </a:pPr>
            <a:r>
              <a:rPr lang="en-GB"/>
              <a:t>e.g. a frog’s life cycle (4 years)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solidFill>
                  <a:schemeClr val="dk1"/>
                </a:solidFill>
              </a:rPr>
              <a:t>If a process₁ or sequence of events happen very slowly it is on a </a:t>
            </a:r>
            <a:r>
              <a:rPr lang="en-GB" b="1">
                <a:solidFill>
                  <a:schemeClr val="dk1"/>
                </a:solidFill>
              </a:rPr>
              <a:t>long timescale</a:t>
            </a:r>
            <a:r>
              <a:rPr lang="en-GB">
                <a:solidFill>
                  <a:schemeClr val="dk1"/>
                </a:solidFill>
              </a:rPr>
              <a:t>.</a:t>
            </a:r>
            <a:endParaRPr>
              <a:solidFill>
                <a:schemeClr val="dk1"/>
              </a:solidFill>
            </a:endParaRPr>
          </a:p>
          <a:p>
            <a:pPr marL="0" lvl="0" indent="0" algn="l" rtl="0">
              <a:spcBef>
                <a:spcPts val="0"/>
              </a:spcBef>
              <a:spcAft>
                <a:spcPts val="0"/>
              </a:spcAft>
              <a:buNone/>
            </a:pPr>
            <a:r>
              <a:rPr lang="en-GB">
                <a:solidFill>
                  <a:schemeClr val="dk1"/>
                </a:solidFill>
              </a:rPr>
              <a:t>e.g. the formation of our solar system (9 billion years after the big bang)</a:t>
            </a:r>
            <a:endParaRPr>
              <a:solidFill>
                <a:schemeClr val="dk1"/>
              </a:solidFill>
            </a:endParaRPr>
          </a:p>
        </p:txBody>
      </p:sp>
      <p:pic>
        <p:nvPicPr>
          <p:cNvPr id="274" name="Google Shape;274;p44"/>
          <p:cNvPicPr preferRelativeResize="0"/>
          <p:nvPr/>
        </p:nvPicPr>
        <p:blipFill rotWithShape="1">
          <a:blip r:embed="rId3">
            <a:alphaModFix/>
          </a:blip>
          <a:srcRect l="33336" t="18997" r="34423" b="7310"/>
          <a:stretch/>
        </p:blipFill>
        <p:spPr>
          <a:xfrm>
            <a:off x="5896150" y="1317550"/>
            <a:ext cx="2948101" cy="3788625"/>
          </a:xfrm>
          <a:prstGeom prst="rect">
            <a:avLst/>
          </a:prstGeom>
          <a:noFill/>
          <a:ln>
            <a:noFill/>
          </a:ln>
        </p:spPr>
      </p:pic>
      <p:pic>
        <p:nvPicPr>
          <p:cNvPr id="275" name="Google Shape;275;p44"/>
          <p:cNvPicPr preferRelativeResize="0"/>
          <p:nvPr/>
        </p:nvPicPr>
        <p:blipFill rotWithShape="1">
          <a:blip r:embed="rId4">
            <a:alphaModFix/>
          </a:blip>
          <a:srcRect b="7158"/>
          <a:stretch/>
        </p:blipFill>
        <p:spPr>
          <a:xfrm>
            <a:off x="4269313" y="2096450"/>
            <a:ext cx="1119175" cy="950616"/>
          </a:xfrm>
          <a:prstGeom prst="rect">
            <a:avLst/>
          </a:prstGeom>
          <a:noFill/>
          <a:ln>
            <a:noFill/>
          </a:ln>
        </p:spPr>
      </p:pic>
      <p:graphicFrame>
        <p:nvGraphicFramePr>
          <p:cNvPr id="276" name="Google Shape;276;p44"/>
          <p:cNvGraphicFramePr/>
          <p:nvPr/>
        </p:nvGraphicFramePr>
        <p:xfrm>
          <a:off x="6797560" y="203313"/>
          <a:ext cx="2142625" cy="1203900"/>
        </p:xfrm>
        <a:graphic>
          <a:graphicData uri="http://schemas.openxmlformats.org/drawingml/2006/table">
            <a:tbl>
              <a:tblPr>
                <a:noFill/>
                <a:tableStyleId>{DB3EBBAD-C0CB-4C7F-8BB2-AE223307CAF8}</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Would the example below be an example of a short or long timescale?</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77" name="Google Shape;277;p44"/>
          <p:cNvGraphicFramePr/>
          <p:nvPr/>
        </p:nvGraphicFramePr>
        <p:xfrm>
          <a:off x="3617663" y="4271825"/>
          <a:ext cx="2134475" cy="700980"/>
        </p:xfrm>
        <a:graphic>
          <a:graphicData uri="http://schemas.openxmlformats.org/drawingml/2006/table">
            <a:tbl>
              <a:tblPr>
                <a:noFill/>
                <a:tableStyleId>{DB3EBBAD-C0CB-4C7F-8BB2-AE223307CAF8}</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series of actions or steps</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81"/>
        <p:cNvGrpSpPr/>
        <p:nvPr/>
      </p:nvGrpSpPr>
      <p:grpSpPr>
        <a:xfrm>
          <a:off x="0" y="0"/>
          <a:ext cx="0" cy="0"/>
          <a:chOff x="0" y="0"/>
          <a:chExt cx="0" cy="0"/>
        </a:xfrm>
      </p:grpSpPr>
      <p:sp>
        <p:nvSpPr>
          <p:cNvPr id="282" name="Google Shape;282;p4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compare the timescales for regeneration of resources.</a:t>
            </a:r>
            <a:endParaRPr/>
          </a:p>
        </p:txBody>
      </p:sp>
      <p:sp>
        <p:nvSpPr>
          <p:cNvPr id="283" name="Google Shape;283;p45"/>
          <p:cNvSpPr txBox="1">
            <a:spLocks noGrp="1"/>
          </p:cNvSpPr>
          <p:nvPr>
            <p:ph type="body" idx="2"/>
          </p:nvPr>
        </p:nvSpPr>
        <p:spPr>
          <a:xfrm>
            <a:off x="552550" y="852700"/>
            <a:ext cx="56823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Examples of common </a:t>
            </a:r>
            <a:r>
              <a:rPr lang="en-GB" b="1"/>
              <a:t>time scales</a:t>
            </a:r>
            <a:r>
              <a:rPr lang="en-GB"/>
              <a:t>:</a:t>
            </a:r>
            <a:endParaRPr/>
          </a:p>
          <a:p>
            <a:pPr marL="457200" lvl="0" indent="-342900" algn="l" rtl="0">
              <a:spcBef>
                <a:spcPts val="0"/>
              </a:spcBef>
              <a:spcAft>
                <a:spcPts val="0"/>
              </a:spcAft>
              <a:buSzPts val="1800"/>
              <a:buChar char="●"/>
            </a:pPr>
            <a:r>
              <a:rPr lang="en-GB"/>
              <a:t>The </a:t>
            </a:r>
            <a:r>
              <a:rPr lang="en-GB" b="1"/>
              <a:t>cosmological time scale</a:t>
            </a:r>
            <a:r>
              <a:rPr lang="en-GB"/>
              <a:t> covers the existence of the universe up to now. </a:t>
            </a:r>
            <a:endParaRPr/>
          </a:p>
          <a:p>
            <a:pPr marL="457200" lvl="0" indent="-342900" algn="l" rtl="0">
              <a:spcBef>
                <a:spcPts val="0"/>
              </a:spcBef>
              <a:spcAft>
                <a:spcPts val="0"/>
              </a:spcAft>
              <a:buSzPts val="1800"/>
              <a:buChar char="●"/>
            </a:pPr>
            <a:r>
              <a:rPr lang="en-GB"/>
              <a:t>The </a:t>
            </a:r>
            <a:r>
              <a:rPr lang="en-GB" b="1"/>
              <a:t>geologic time scale</a:t>
            </a:r>
            <a:r>
              <a:rPr lang="en-GB"/>
              <a:t> covers the existence of Earth, from about 4600 million years ago to the present day. </a:t>
            </a:r>
            <a:endParaRPr/>
          </a:p>
          <a:p>
            <a:pPr marL="457200" lvl="0" indent="-342900" algn="l" rtl="0">
              <a:spcBef>
                <a:spcPts val="0"/>
              </a:spcBef>
              <a:spcAft>
                <a:spcPts val="0"/>
              </a:spcAft>
              <a:buSzPts val="1800"/>
              <a:buChar char="●"/>
            </a:pPr>
            <a:r>
              <a:rPr lang="en-GB"/>
              <a:t>A </a:t>
            </a:r>
            <a:r>
              <a:rPr lang="en-GB" b="1"/>
              <a:t>nuclear time scale</a:t>
            </a:r>
            <a:r>
              <a:rPr lang="en-GB"/>
              <a:t> is an estimate of the lifetime of a star based on its rate of fuel consumption.</a:t>
            </a:r>
            <a:endParaRPr/>
          </a:p>
        </p:txBody>
      </p:sp>
      <p:pic>
        <p:nvPicPr>
          <p:cNvPr id="284" name="Google Shape;284;p45"/>
          <p:cNvPicPr preferRelativeResize="0"/>
          <p:nvPr/>
        </p:nvPicPr>
        <p:blipFill rotWithShape="1">
          <a:blip r:embed="rId3">
            <a:alphaModFix/>
          </a:blip>
          <a:srcRect l="33336" t="18997" r="34423" b="7310"/>
          <a:stretch/>
        </p:blipFill>
        <p:spPr>
          <a:xfrm>
            <a:off x="6992872" y="3311900"/>
            <a:ext cx="1328425" cy="1707176"/>
          </a:xfrm>
          <a:prstGeom prst="rect">
            <a:avLst/>
          </a:prstGeom>
          <a:noFill/>
          <a:ln>
            <a:noFill/>
          </a:ln>
        </p:spPr>
      </p:pic>
      <p:pic>
        <p:nvPicPr>
          <p:cNvPr id="285" name="Google Shape;285;p45"/>
          <p:cNvPicPr preferRelativeResize="0"/>
          <p:nvPr/>
        </p:nvPicPr>
        <p:blipFill rotWithShape="1">
          <a:blip r:embed="rId4">
            <a:alphaModFix/>
          </a:blip>
          <a:srcRect l="5487" t="29503" r="20157" b="19497"/>
          <a:stretch/>
        </p:blipFill>
        <p:spPr>
          <a:xfrm>
            <a:off x="6347763" y="2126500"/>
            <a:ext cx="2618625" cy="1009774"/>
          </a:xfrm>
          <a:prstGeom prst="rect">
            <a:avLst/>
          </a:prstGeom>
          <a:noFill/>
          <a:ln>
            <a:noFill/>
          </a:ln>
        </p:spPr>
      </p:pic>
      <p:pic>
        <p:nvPicPr>
          <p:cNvPr id="286" name="Google Shape;286;p45"/>
          <p:cNvPicPr preferRelativeResize="0"/>
          <p:nvPr/>
        </p:nvPicPr>
        <p:blipFill>
          <a:blip r:embed="rId5">
            <a:alphaModFix/>
          </a:blip>
          <a:stretch>
            <a:fillRect/>
          </a:stretch>
        </p:blipFill>
        <p:spPr>
          <a:xfrm>
            <a:off x="2785025" y="3505349"/>
            <a:ext cx="2561150" cy="1312600"/>
          </a:xfrm>
          <a:prstGeom prst="rect">
            <a:avLst/>
          </a:prstGeom>
          <a:noFill/>
          <a:ln>
            <a:noFill/>
          </a:ln>
        </p:spPr>
      </p:pic>
      <p:graphicFrame>
        <p:nvGraphicFramePr>
          <p:cNvPr id="287" name="Google Shape;287;p45"/>
          <p:cNvGraphicFramePr/>
          <p:nvPr/>
        </p:nvGraphicFramePr>
        <p:xfrm>
          <a:off x="6823760" y="385013"/>
          <a:ext cx="2142625" cy="1706820"/>
        </p:xfrm>
        <a:graphic>
          <a:graphicData uri="http://schemas.openxmlformats.org/drawingml/2006/table">
            <a:tbl>
              <a:tblPr>
                <a:noFill/>
                <a:tableStyleId>{DB3EBBAD-C0CB-4C7F-8BB2-AE223307CAF8}</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Are the following examples of a sequence of events or a process?</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rabicPeriod"/>
                      </a:pPr>
                      <a:r>
                        <a:rPr lang="en-GB" sz="1100">
                          <a:latin typeface="Century Gothic"/>
                          <a:ea typeface="Century Gothic"/>
                          <a:cs typeface="Century Gothic"/>
                          <a:sym typeface="Century Gothic"/>
                        </a:rPr>
                        <a:t>Cosmological time scale</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rabicPeriod"/>
                      </a:pPr>
                      <a:r>
                        <a:rPr lang="en-GB" sz="1100">
                          <a:latin typeface="Century Gothic"/>
                          <a:ea typeface="Century Gothic"/>
                          <a:cs typeface="Century Gothic"/>
                          <a:sym typeface="Century Gothic"/>
                        </a:rPr>
                        <a:t>Nuclear time scale</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6"/>
          <p:cNvSpPr txBox="1">
            <a:spLocks noGrp="1"/>
          </p:cNvSpPr>
          <p:nvPr>
            <p:ph type="body" idx="2"/>
          </p:nvPr>
        </p:nvSpPr>
        <p:spPr>
          <a:xfrm>
            <a:off x="552550" y="852700"/>
            <a:ext cx="6173700" cy="406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GB" b="1"/>
              <a:t>Non-renewable</a:t>
            </a:r>
            <a:r>
              <a:rPr lang="en-GB"/>
              <a:t> resources will run out because they usually have very long timescales to regenerate</a:t>
            </a:r>
            <a:r>
              <a:rPr lang="en-GB">
                <a:solidFill>
                  <a:schemeClr val="dk1"/>
                </a:solidFill>
              </a:rPr>
              <a:t>₁</a:t>
            </a:r>
            <a:r>
              <a:rPr lang="en-GB"/>
              <a:t>.</a:t>
            </a:r>
            <a:endParaRPr/>
          </a:p>
          <a:p>
            <a:pPr marL="0" lvl="0" indent="0" algn="l" rtl="0">
              <a:lnSpc>
                <a:spcPct val="115000"/>
              </a:lnSpc>
              <a:spcBef>
                <a:spcPts val="1600"/>
              </a:spcBef>
              <a:spcAft>
                <a:spcPts val="0"/>
              </a:spcAft>
              <a:buClr>
                <a:schemeClr val="dk1"/>
              </a:buClr>
              <a:buSzPts val="1100"/>
              <a:buFont typeface="Arial"/>
              <a:buNone/>
            </a:pPr>
            <a:r>
              <a:rPr lang="en-GB"/>
              <a:t>Oil and gas are non-renewable resources as they take many millions of years to form.</a:t>
            </a:r>
            <a:endParaRPr/>
          </a:p>
          <a:p>
            <a:pPr marL="0" lvl="0" indent="0" algn="l" rtl="0">
              <a:lnSpc>
                <a:spcPct val="115000"/>
              </a:lnSpc>
              <a:spcBef>
                <a:spcPts val="1600"/>
              </a:spcBef>
              <a:spcAft>
                <a:spcPts val="1600"/>
              </a:spcAft>
              <a:buSzPts val="1800"/>
              <a:buNone/>
            </a:pPr>
            <a:r>
              <a:rPr lang="en-GB"/>
              <a:t>Iron ore rich rocks are a non-renewable resource because they were deposited under oxygen poor conditions that no longer exist on Earth.</a:t>
            </a:r>
            <a:endParaRPr/>
          </a:p>
        </p:txBody>
      </p:sp>
      <p:sp>
        <p:nvSpPr>
          <p:cNvPr id="293" name="Google Shape;293;p46"/>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800"/>
              <a:buFont typeface="Arial"/>
              <a:buNone/>
            </a:pPr>
            <a:r>
              <a:rPr lang="en-GB" sz="1600">
                <a:solidFill>
                  <a:schemeClr val="lt1"/>
                </a:solidFill>
              </a:rPr>
              <a:t>We will compare the timescales for regeneration of resources. </a:t>
            </a:r>
            <a:endParaRPr/>
          </a:p>
        </p:txBody>
      </p:sp>
      <p:graphicFrame>
        <p:nvGraphicFramePr>
          <p:cNvPr id="294" name="Google Shape;294;p46"/>
          <p:cNvGraphicFramePr/>
          <p:nvPr/>
        </p:nvGraphicFramePr>
        <p:xfrm>
          <a:off x="6851800" y="4121375"/>
          <a:ext cx="2134475" cy="700980"/>
        </p:xfrm>
        <a:graphic>
          <a:graphicData uri="http://schemas.openxmlformats.org/drawingml/2006/table">
            <a:tbl>
              <a:tblPr>
                <a:noFill/>
                <a:tableStyleId>{DB3EBBAD-C0CB-4C7F-8BB2-AE223307CAF8}</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reform or regrow</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95" name="Google Shape;295;p46"/>
          <p:cNvGraphicFramePr/>
          <p:nvPr/>
        </p:nvGraphicFramePr>
        <p:xfrm>
          <a:off x="6847735" y="777413"/>
          <a:ext cx="2142625" cy="2042100"/>
        </p:xfrm>
        <a:graphic>
          <a:graphicData uri="http://schemas.openxmlformats.org/drawingml/2006/table">
            <a:tbl>
              <a:tblPr>
                <a:noFill/>
                <a:tableStyleId>{DB3EBBAD-C0CB-4C7F-8BB2-AE223307CAF8}</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Why are </a:t>
                      </a:r>
                      <a:r>
                        <a:rPr lang="en-GB" sz="1100">
                          <a:solidFill>
                            <a:schemeClr val="dk1"/>
                          </a:solidFill>
                          <a:latin typeface="Century Gothic"/>
                          <a:ea typeface="Century Gothic"/>
                          <a:cs typeface="Century Gothic"/>
                          <a:sym typeface="Century Gothic"/>
                        </a:rPr>
                        <a:t>Iron ore rich rocks</a:t>
                      </a:r>
                      <a:r>
                        <a:rPr lang="en-GB" sz="1100">
                          <a:latin typeface="Century Gothic"/>
                          <a:ea typeface="Century Gothic"/>
                          <a:cs typeface="Century Gothic"/>
                          <a:sym typeface="Century Gothic"/>
                        </a:rPr>
                        <a:t> a non-renewable resource?</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They do not regenerate.</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They do not regenerate quickly enough to be used in a sustainable way.</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96" name="Google Shape;296;p46"/>
          <p:cNvPicPr preferRelativeResize="0"/>
          <p:nvPr/>
        </p:nvPicPr>
        <p:blipFill rotWithShape="1">
          <a:blip r:embed="rId3">
            <a:alphaModFix/>
          </a:blip>
          <a:srcRect t="7813" b="7813"/>
          <a:stretch/>
        </p:blipFill>
        <p:spPr>
          <a:xfrm>
            <a:off x="6851800" y="2803450"/>
            <a:ext cx="2134470" cy="12006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7"/>
          <p:cNvSpPr txBox="1">
            <a:spLocks noGrp="1"/>
          </p:cNvSpPr>
          <p:nvPr>
            <p:ph type="body" idx="2"/>
          </p:nvPr>
        </p:nvSpPr>
        <p:spPr>
          <a:xfrm>
            <a:off x="511600" y="762725"/>
            <a:ext cx="6173700" cy="406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GB"/>
              <a:t>A </a:t>
            </a:r>
            <a:r>
              <a:rPr lang="en-GB" b="1"/>
              <a:t>renewable</a:t>
            </a:r>
            <a:r>
              <a:rPr lang="en-GB"/>
              <a:t> resource is one that regenerates</a:t>
            </a:r>
            <a:r>
              <a:rPr lang="en-GB">
                <a:solidFill>
                  <a:schemeClr val="dk1"/>
                </a:solidFill>
              </a:rPr>
              <a:t>₁</a:t>
            </a:r>
            <a:r>
              <a:rPr lang="en-GB"/>
              <a:t> quickly enough to </a:t>
            </a:r>
            <a:r>
              <a:rPr lang="en-GB">
                <a:solidFill>
                  <a:schemeClr val="dk1"/>
                </a:solidFill>
              </a:rPr>
              <a:t>be used by people in a sustainable₂ way</a:t>
            </a:r>
            <a:r>
              <a:rPr lang="en-GB"/>
              <a:t>.</a:t>
            </a:r>
            <a:endParaRPr/>
          </a:p>
          <a:p>
            <a:pPr marL="0" lvl="0" indent="0" algn="l" rtl="0">
              <a:lnSpc>
                <a:spcPct val="115000"/>
              </a:lnSpc>
              <a:spcBef>
                <a:spcPts val="1600"/>
              </a:spcBef>
              <a:spcAft>
                <a:spcPts val="0"/>
              </a:spcAft>
              <a:buClr>
                <a:schemeClr val="dk1"/>
              </a:buClr>
              <a:buSzPts val="1100"/>
              <a:buFont typeface="Arial"/>
              <a:buNone/>
            </a:pPr>
            <a:r>
              <a:rPr lang="en-GB"/>
              <a:t>The </a:t>
            </a:r>
            <a:r>
              <a:rPr lang="en-GB" b="1"/>
              <a:t>timescale</a:t>
            </a:r>
            <a:r>
              <a:rPr lang="en-GB"/>
              <a:t> for </a:t>
            </a:r>
            <a:r>
              <a:rPr lang="en-GB" b="1"/>
              <a:t>renewable</a:t>
            </a:r>
            <a:r>
              <a:rPr lang="en-GB"/>
              <a:t> resources is generally less than a human lifetime (100 years).</a:t>
            </a:r>
            <a:endParaRPr/>
          </a:p>
          <a:p>
            <a:pPr marL="0" lvl="0" indent="0" algn="l" rtl="0">
              <a:lnSpc>
                <a:spcPct val="115000"/>
              </a:lnSpc>
              <a:spcBef>
                <a:spcPts val="1600"/>
              </a:spcBef>
              <a:spcAft>
                <a:spcPts val="0"/>
              </a:spcAft>
              <a:buClr>
                <a:schemeClr val="dk1"/>
              </a:buClr>
              <a:buSzPts val="1100"/>
              <a:buFont typeface="Arial"/>
              <a:buNone/>
            </a:pPr>
            <a:r>
              <a:rPr lang="en-GB"/>
              <a:t>Timber from trees is a renewable resource because it takes about 35 years for Pine and about 100 for Jarrah to regenerate.</a:t>
            </a:r>
            <a:endParaRPr/>
          </a:p>
          <a:p>
            <a:pPr marL="0" lvl="0" indent="0" algn="l" rtl="0">
              <a:lnSpc>
                <a:spcPct val="115000"/>
              </a:lnSpc>
              <a:spcBef>
                <a:spcPts val="1600"/>
              </a:spcBef>
              <a:spcAft>
                <a:spcPts val="1600"/>
              </a:spcAft>
              <a:buClr>
                <a:schemeClr val="dk1"/>
              </a:buClr>
              <a:buSzPts val="1100"/>
              <a:buFont typeface="Arial"/>
              <a:buNone/>
            </a:pPr>
            <a:r>
              <a:rPr lang="en-GB"/>
              <a:t>Solar power is a renewable resource because the Sun’s energy will last about another 4.5 billion years, and more sunlight arrives every day.</a:t>
            </a:r>
            <a:endParaRPr/>
          </a:p>
        </p:txBody>
      </p:sp>
      <p:sp>
        <p:nvSpPr>
          <p:cNvPr id="302" name="Google Shape;302;p47"/>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800"/>
              <a:buFont typeface="Arial"/>
              <a:buNone/>
            </a:pPr>
            <a:r>
              <a:rPr lang="en-GB" sz="1600">
                <a:solidFill>
                  <a:schemeClr val="lt1"/>
                </a:solidFill>
              </a:rPr>
              <a:t>We will compare the timescales for regeneration of resources. </a:t>
            </a:r>
            <a:endParaRPr/>
          </a:p>
        </p:txBody>
      </p:sp>
      <p:graphicFrame>
        <p:nvGraphicFramePr>
          <p:cNvPr id="303" name="Google Shape;303;p47"/>
          <p:cNvGraphicFramePr/>
          <p:nvPr/>
        </p:nvGraphicFramePr>
        <p:xfrm>
          <a:off x="6851800" y="4121375"/>
          <a:ext cx="2134475" cy="868620"/>
        </p:xfrm>
        <a:graphic>
          <a:graphicData uri="http://schemas.openxmlformats.org/drawingml/2006/table">
            <a:tbl>
              <a:tblPr>
                <a:noFill/>
                <a:tableStyleId>{DB3EBBAD-C0CB-4C7F-8BB2-AE223307CAF8}</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solidFill>
                            <a:schemeClr val="dk1"/>
                          </a:solidFill>
                          <a:latin typeface="Century Gothic"/>
                          <a:ea typeface="Century Gothic"/>
                          <a:cs typeface="Century Gothic"/>
                          <a:sym typeface="Century Gothic"/>
                        </a:rPr>
                        <a:t>1 - reforms or regrows</a:t>
                      </a: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GB" sz="1100">
                          <a:solidFill>
                            <a:schemeClr val="dk1"/>
                          </a:solidFill>
                          <a:latin typeface="Century Gothic"/>
                          <a:ea typeface="Century Gothic"/>
                          <a:cs typeface="Century Gothic"/>
                          <a:sym typeface="Century Gothic"/>
                        </a:rPr>
                        <a:t>2- maintainable</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04" name="Google Shape;304;p47"/>
          <p:cNvGraphicFramePr/>
          <p:nvPr/>
        </p:nvGraphicFramePr>
        <p:xfrm>
          <a:off x="6847735" y="852688"/>
          <a:ext cx="2142625" cy="1371540"/>
        </p:xfrm>
        <a:graphic>
          <a:graphicData uri="http://schemas.openxmlformats.org/drawingml/2006/table">
            <a:tbl>
              <a:tblPr>
                <a:noFill/>
                <a:tableStyleId>{DB3EBBAD-C0CB-4C7F-8BB2-AE223307CAF8}</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Are fish caught from the ocean a renewable resource?</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Why?</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05" name="Google Shape;305;p47"/>
          <p:cNvPicPr preferRelativeResize="0"/>
          <p:nvPr/>
        </p:nvPicPr>
        <p:blipFill rotWithShape="1">
          <a:blip r:embed="rId3">
            <a:alphaModFix/>
          </a:blip>
          <a:srcRect t="12501" b="12501"/>
          <a:stretch/>
        </p:blipFill>
        <p:spPr>
          <a:xfrm>
            <a:off x="6812159" y="2454725"/>
            <a:ext cx="2174116" cy="1222949"/>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8"/>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800"/>
              <a:buFont typeface="Arial"/>
              <a:buNone/>
            </a:pPr>
            <a:r>
              <a:rPr lang="en-GB" sz="1600">
                <a:solidFill>
                  <a:schemeClr val="lt1"/>
                </a:solidFill>
              </a:rPr>
              <a:t>We will compare the timescales for regeneration of resources. </a:t>
            </a:r>
            <a:endParaRPr/>
          </a:p>
        </p:txBody>
      </p:sp>
      <p:sp>
        <p:nvSpPr>
          <p:cNvPr id="311" name="Google Shape;311;p48"/>
          <p:cNvSpPr/>
          <p:nvPr/>
        </p:nvSpPr>
        <p:spPr>
          <a:xfrm>
            <a:off x="552550" y="733100"/>
            <a:ext cx="6132900" cy="4704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800">
                <a:latin typeface="Century Gothic"/>
                <a:ea typeface="Century Gothic"/>
                <a:cs typeface="Century Gothic"/>
                <a:sym typeface="Century Gothic"/>
              </a:rPr>
              <a:t>Complete the table below:</a:t>
            </a:r>
            <a:endParaRPr sz="1800" b="0" i="0" u="none" strike="noStrike" cap="none">
              <a:solidFill>
                <a:srgbClr val="000000"/>
              </a:solidFill>
              <a:latin typeface="Century Gothic"/>
              <a:ea typeface="Century Gothic"/>
              <a:cs typeface="Century Gothic"/>
              <a:sym typeface="Century Gothic"/>
            </a:endParaRPr>
          </a:p>
        </p:txBody>
      </p:sp>
      <p:graphicFrame>
        <p:nvGraphicFramePr>
          <p:cNvPr id="312" name="Google Shape;312;p48"/>
          <p:cNvGraphicFramePr/>
          <p:nvPr/>
        </p:nvGraphicFramePr>
        <p:xfrm>
          <a:off x="552550" y="1322560"/>
          <a:ext cx="8390775" cy="3660670"/>
        </p:xfrm>
        <a:graphic>
          <a:graphicData uri="http://schemas.openxmlformats.org/drawingml/2006/table">
            <a:tbl>
              <a:tblPr>
                <a:noFill/>
                <a:tableStyleId>{DB3EBBAD-C0CB-4C7F-8BB2-AE223307CAF8}</a:tableStyleId>
              </a:tblPr>
              <a:tblGrid>
                <a:gridCol w="1793325">
                  <a:extLst>
                    <a:ext uri="{9D8B030D-6E8A-4147-A177-3AD203B41FA5}">
                      <a16:colId xmlns:a16="http://schemas.microsoft.com/office/drawing/2014/main" val="20000"/>
                    </a:ext>
                  </a:extLst>
                </a:gridCol>
                <a:gridCol w="4114200">
                  <a:extLst>
                    <a:ext uri="{9D8B030D-6E8A-4147-A177-3AD203B41FA5}">
                      <a16:colId xmlns:a16="http://schemas.microsoft.com/office/drawing/2014/main" val="20001"/>
                    </a:ext>
                  </a:extLst>
                </a:gridCol>
                <a:gridCol w="2483250">
                  <a:extLst>
                    <a:ext uri="{9D8B030D-6E8A-4147-A177-3AD203B41FA5}">
                      <a16:colId xmlns:a16="http://schemas.microsoft.com/office/drawing/2014/main" val="20002"/>
                    </a:ext>
                  </a:extLst>
                </a:gridCol>
              </a:tblGrid>
              <a:tr h="555575">
                <a:tc>
                  <a:txBody>
                    <a:bodyPr/>
                    <a:lstStyle/>
                    <a:p>
                      <a:pPr marL="0" lvl="0" indent="0" algn="l" rtl="0">
                        <a:spcBef>
                          <a:spcPts val="0"/>
                        </a:spcBef>
                        <a:spcAft>
                          <a:spcPts val="0"/>
                        </a:spcAft>
                        <a:buNone/>
                      </a:pPr>
                      <a:r>
                        <a:rPr lang="en-GB" b="1">
                          <a:latin typeface="Century Gothic"/>
                          <a:ea typeface="Century Gothic"/>
                          <a:cs typeface="Century Gothic"/>
                          <a:sym typeface="Century Gothic"/>
                        </a:rPr>
                        <a:t>Resource</a:t>
                      </a:r>
                      <a:endParaRPr b="1">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b="1">
                          <a:latin typeface="Century Gothic"/>
                          <a:ea typeface="Century Gothic"/>
                          <a:cs typeface="Century Gothic"/>
                          <a:sym typeface="Century Gothic"/>
                        </a:rPr>
                        <a:t>Timescale to regenerate</a:t>
                      </a:r>
                      <a:endParaRPr b="1">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b="1">
                          <a:latin typeface="Century Gothic"/>
                          <a:ea typeface="Century Gothic"/>
                          <a:cs typeface="Century Gothic"/>
                          <a:sym typeface="Century Gothic"/>
                        </a:rPr>
                        <a:t>Renewable or Non-renewable resource?</a:t>
                      </a:r>
                      <a:endParaRPr b="1">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327400">
                <a:tc>
                  <a:txBody>
                    <a:bodyPr/>
                    <a:lstStyle/>
                    <a:p>
                      <a:pPr marL="0" lvl="0" indent="0" algn="l" rtl="0">
                        <a:spcBef>
                          <a:spcPts val="0"/>
                        </a:spcBef>
                        <a:spcAft>
                          <a:spcPts val="0"/>
                        </a:spcAft>
                        <a:buNone/>
                      </a:pPr>
                      <a:r>
                        <a:rPr lang="en-GB">
                          <a:latin typeface="Century Gothic"/>
                          <a:ea typeface="Century Gothic"/>
                          <a:cs typeface="Century Gothic"/>
                          <a:sym typeface="Century Gothic"/>
                        </a:rPr>
                        <a:t>Cotton for clothes</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100 days for a plant to grow</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359300">
                <a:tc>
                  <a:txBody>
                    <a:bodyPr/>
                    <a:lstStyle/>
                    <a:p>
                      <a:pPr marL="0" lvl="0" indent="0" algn="l" rtl="0">
                        <a:spcBef>
                          <a:spcPts val="0"/>
                        </a:spcBef>
                        <a:spcAft>
                          <a:spcPts val="0"/>
                        </a:spcAft>
                        <a:buNone/>
                      </a:pPr>
                      <a:r>
                        <a:rPr lang="en-GB">
                          <a:latin typeface="Century Gothic"/>
                          <a:ea typeface="Century Gothic"/>
                          <a:cs typeface="Century Gothic"/>
                          <a:sym typeface="Century Gothic"/>
                        </a:rPr>
                        <a:t>Chicken eggs</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600 eggs laid in 2 years</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346025">
                <a:tc>
                  <a:txBody>
                    <a:bodyPr/>
                    <a:lstStyle/>
                    <a:p>
                      <a:pPr marL="0" lvl="0" indent="0" algn="l" rtl="0">
                        <a:spcBef>
                          <a:spcPts val="0"/>
                        </a:spcBef>
                        <a:spcAft>
                          <a:spcPts val="0"/>
                        </a:spcAft>
                        <a:buNone/>
                      </a:pPr>
                      <a:r>
                        <a:rPr lang="en-GB">
                          <a:latin typeface="Century Gothic"/>
                          <a:ea typeface="Century Gothic"/>
                          <a:cs typeface="Century Gothic"/>
                          <a:sym typeface="Century Gothic"/>
                        </a:rPr>
                        <a:t>Natural gas</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Millions of years</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65925">
                <a:tc>
                  <a:txBody>
                    <a:bodyPr/>
                    <a:lstStyle/>
                    <a:p>
                      <a:pPr marL="0" lvl="0" indent="0" algn="l" rtl="0">
                        <a:spcBef>
                          <a:spcPts val="0"/>
                        </a:spcBef>
                        <a:spcAft>
                          <a:spcPts val="0"/>
                        </a:spcAft>
                        <a:buNone/>
                      </a:pPr>
                      <a:r>
                        <a:rPr lang="en-GB">
                          <a:latin typeface="Century Gothic"/>
                          <a:ea typeface="Century Gothic"/>
                          <a:cs typeface="Century Gothic"/>
                          <a:sym typeface="Century Gothic"/>
                        </a:rPr>
                        <a:t>Seaweed Kelp</a:t>
                      </a:r>
                      <a:endParaRPr>
                        <a:latin typeface="Century Gothic"/>
                        <a:ea typeface="Century Gothic"/>
                        <a:cs typeface="Century Gothic"/>
                        <a:sym typeface="Century Gothic"/>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Kelp can grow over 30 centimeters a day</a:t>
                      </a:r>
                      <a:endParaRPr>
                        <a:latin typeface="Century Gothic"/>
                        <a:ea typeface="Century Gothic"/>
                        <a:cs typeface="Century Gothic"/>
                        <a:sym typeface="Century Gothic"/>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65925">
                <a:tc>
                  <a:txBody>
                    <a:bodyPr/>
                    <a:lstStyle/>
                    <a:p>
                      <a:pPr marL="0" lvl="0" indent="0" algn="l" rtl="0">
                        <a:spcBef>
                          <a:spcPts val="0"/>
                        </a:spcBef>
                        <a:spcAft>
                          <a:spcPts val="0"/>
                        </a:spcAft>
                        <a:buNone/>
                      </a:pPr>
                      <a:r>
                        <a:rPr lang="en-GB">
                          <a:latin typeface="Century Gothic"/>
                          <a:ea typeface="Century Gothic"/>
                          <a:cs typeface="Century Gothic"/>
                          <a:sym typeface="Century Gothic"/>
                        </a:rPr>
                        <a:t>Gold</a:t>
                      </a:r>
                      <a:endParaRPr>
                        <a:latin typeface="Century Gothic"/>
                        <a:ea typeface="Century Gothic"/>
                        <a:cs typeface="Century Gothic"/>
                        <a:sym typeface="Century Gothic"/>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A limited amount exists</a:t>
                      </a:r>
                      <a:endParaRPr>
                        <a:latin typeface="Century Gothic"/>
                        <a:ea typeface="Century Gothic"/>
                        <a:cs typeface="Century Gothic"/>
                        <a:sym typeface="Century Gothic"/>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1070050">
                <a:tc>
                  <a:txBody>
                    <a:bodyPr/>
                    <a:lstStyle/>
                    <a:p>
                      <a:pPr marL="0" lvl="0" indent="0" algn="l" rtl="0">
                        <a:spcBef>
                          <a:spcPts val="0"/>
                        </a:spcBef>
                        <a:spcAft>
                          <a:spcPts val="0"/>
                        </a:spcAft>
                        <a:buNone/>
                      </a:pPr>
                      <a:r>
                        <a:rPr lang="en-GB">
                          <a:latin typeface="Century Gothic"/>
                          <a:ea typeface="Century Gothic"/>
                          <a:cs typeface="Century Gothic"/>
                          <a:sym typeface="Century Gothic"/>
                        </a:rPr>
                        <a:t>Fresh water </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During rainfall events, but most of the water humans drink comes from ground water sources that are being depleted faster than they can be replenished.</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9"/>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800"/>
              <a:buFont typeface="Arial"/>
              <a:buNone/>
            </a:pPr>
            <a:r>
              <a:rPr lang="en-GB" sz="1600">
                <a:solidFill>
                  <a:schemeClr val="lt1"/>
                </a:solidFill>
              </a:rPr>
              <a:t>We will compare the timescales for regeneration of resources. </a:t>
            </a:r>
            <a:endParaRPr/>
          </a:p>
        </p:txBody>
      </p:sp>
      <p:sp>
        <p:nvSpPr>
          <p:cNvPr id="318" name="Google Shape;318;p49"/>
          <p:cNvSpPr txBox="1">
            <a:spLocks noGrp="1"/>
          </p:cNvSpPr>
          <p:nvPr>
            <p:ph type="body" idx="2"/>
          </p:nvPr>
        </p:nvSpPr>
        <p:spPr>
          <a:xfrm>
            <a:off x="552550" y="974725"/>
            <a:ext cx="6173700" cy="394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GB"/>
              <a:t>Understanding the regeneration timescales for resources allows you to decide whether a resource is renewable or non-renewable.</a:t>
            </a:r>
            <a:endParaRPr/>
          </a:p>
          <a:p>
            <a:pPr marL="0" lvl="0" indent="0" algn="l" rtl="0">
              <a:lnSpc>
                <a:spcPct val="115000"/>
              </a:lnSpc>
              <a:spcBef>
                <a:spcPts val="1600"/>
              </a:spcBef>
              <a:spcAft>
                <a:spcPts val="1600"/>
              </a:spcAft>
              <a:buSzPts val="1800"/>
              <a:buNone/>
            </a:pPr>
            <a:r>
              <a:rPr lang="en-GB"/>
              <a:t>This can help you make informed choices about how to reduce the environmental cost of using resources.</a:t>
            </a:r>
            <a:endParaRPr/>
          </a:p>
        </p:txBody>
      </p:sp>
      <p:graphicFrame>
        <p:nvGraphicFramePr>
          <p:cNvPr id="319" name="Google Shape;319;p49"/>
          <p:cNvGraphicFramePr/>
          <p:nvPr/>
        </p:nvGraphicFramePr>
        <p:xfrm>
          <a:off x="6850250" y="2335150"/>
          <a:ext cx="2142625" cy="1371540"/>
        </p:xfrm>
        <a:graphic>
          <a:graphicData uri="http://schemas.openxmlformats.org/drawingml/2006/table">
            <a:tbl>
              <a:tblPr>
                <a:noFill/>
                <a:tableStyleId>{B26001AD-A94F-426B-9900-7B207F27B97E}</a:tableStyleId>
              </a:tblPr>
              <a:tblGrid>
                <a:gridCol w="214262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a:solidFill>
                            <a:srgbClr val="FFFFFF"/>
                          </a:solidFill>
                          <a:latin typeface="Century Gothic"/>
                          <a:ea typeface="Century Gothic"/>
                          <a:cs typeface="Century Gothic"/>
                          <a:sym typeface="Century Gothic"/>
                        </a:rPr>
                        <a:t>CHECK FOR UNDERSTANDING</a:t>
                      </a:r>
                      <a:endParaRPr sz="1100" b="1" u="none" strike="noStrike" cap="none">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marR="0" lvl="0" indent="0" algn="l" rtl="0">
                        <a:lnSpc>
                          <a:spcPct val="100000"/>
                        </a:lnSpc>
                        <a:spcBef>
                          <a:spcPts val="0"/>
                        </a:spcBef>
                        <a:spcAft>
                          <a:spcPts val="0"/>
                        </a:spcAft>
                        <a:buClr>
                          <a:srgbClr val="000000"/>
                        </a:buClr>
                        <a:buSzPts val="1100"/>
                        <a:buFont typeface="Arial"/>
                        <a:buNone/>
                      </a:pPr>
                      <a:r>
                        <a:rPr lang="en-GB" sz="1100">
                          <a:latin typeface="Century Gothic"/>
                          <a:ea typeface="Century Gothic"/>
                          <a:cs typeface="Century Gothic"/>
                          <a:sym typeface="Century Gothic"/>
                        </a:rPr>
                        <a:t>What is the difference between the time scale of a renewable and non-renewable resource?</a:t>
                      </a:r>
                      <a:endParaRPr sz="1100" u="none" strike="noStrike" cap="none">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0"/>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800"/>
              <a:buFont typeface="Arial"/>
              <a:buNone/>
            </a:pPr>
            <a:r>
              <a:rPr lang="en-GB" sz="1600">
                <a:solidFill>
                  <a:schemeClr val="lt1"/>
                </a:solidFill>
              </a:rPr>
              <a:t>We will compare the timescales for regeneration of resources. </a:t>
            </a:r>
            <a:endParaRPr/>
          </a:p>
        </p:txBody>
      </p:sp>
      <p:sp>
        <p:nvSpPr>
          <p:cNvPr id="325" name="Google Shape;325;p50"/>
          <p:cNvSpPr txBox="1">
            <a:spLocks noGrp="1"/>
          </p:cNvSpPr>
          <p:nvPr>
            <p:ph type="body" idx="2"/>
          </p:nvPr>
        </p:nvSpPr>
        <p:spPr>
          <a:xfrm>
            <a:off x="552550" y="767450"/>
            <a:ext cx="6173700" cy="415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GB"/>
              <a:t>A </a:t>
            </a:r>
            <a:r>
              <a:rPr lang="en-GB" b="1"/>
              <a:t>timescale</a:t>
            </a:r>
            <a:r>
              <a:rPr lang="en-GB"/>
              <a:t> is the time taken by a process₁ or sequence of events.</a:t>
            </a:r>
            <a:endParaRPr/>
          </a:p>
          <a:p>
            <a:pPr marL="0" lvl="0" indent="0" algn="l" rtl="0">
              <a:lnSpc>
                <a:spcPct val="115000"/>
              </a:lnSpc>
              <a:spcBef>
                <a:spcPts val="1600"/>
              </a:spcBef>
              <a:spcAft>
                <a:spcPts val="0"/>
              </a:spcAft>
              <a:buSzPts val="1800"/>
              <a:buNone/>
            </a:pPr>
            <a:r>
              <a:rPr lang="en-GB"/>
              <a:t>The time scale for </a:t>
            </a:r>
            <a:r>
              <a:rPr lang="en-GB" b="1"/>
              <a:t>non-renewable</a:t>
            </a:r>
            <a:r>
              <a:rPr lang="en-GB"/>
              <a:t> resources if they regenerate₁ is very long.</a:t>
            </a:r>
            <a:endParaRPr/>
          </a:p>
          <a:p>
            <a:pPr marL="0" lvl="0" indent="0" algn="l" rtl="0">
              <a:lnSpc>
                <a:spcPct val="115000"/>
              </a:lnSpc>
              <a:spcBef>
                <a:spcPts val="1600"/>
              </a:spcBef>
              <a:spcAft>
                <a:spcPts val="1600"/>
              </a:spcAft>
              <a:buSzPts val="1800"/>
              <a:buNone/>
            </a:pPr>
            <a:r>
              <a:rPr lang="en-GB"/>
              <a:t>The time scale for </a:t>
            </a:r>
            <a:r>
              <a:rPr lang="en-GB" b="1"/>
              <a:t>renewable</a:t>
            </a:r>
            <a:r>
              <a:rPr lang="en-GB"/>
              <a:t> resources is generally less than a human lifetime (100 years).</a:t>
            </a:r>
            <a:endParaRPr/>
          </a:p>
        </p:txBody>
      </p:sp>
      <p:graphicFrame>
        <p:nvGraphicFramePr>
          <p:cNvPr id="326" name="Google Shape;326;p50"/>
          <p:cNvGraphicFramePr/>
          <p:nvPr/>
        </p:nvGraphicFramePr>
        <p:xfrm>
          <a:off x="6685300" y="852700"/>
          <a:ext cx="2142625" cy="1874460"/>
        </p:xfrm>
        <a:graphic>
          <a:graphicData uri="http://schemas.openxmlformats.org/drawingml/2006/table">
            <a:tbl>
              <a:tblPr>
                <a:noFill/>
                <a:tableStyleId>{B26001AD-A94F-426B-9900-7B207F27B97E}</a:tableStyleId>
              </a:tblPr>
              <a:tblGrid>
                <a:gridCol w="214262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a:solidFill>
                            <a:srgbClr val="FFFFFF"/>
                          </a:solidFill>
                          <a:latin typeface="Century Gothic"/>
                          <a:ea typeface="Century Gothic"/>
                          <a:cs typeface="Century Gothic"/>
                          <a:sym typeface="Century Gothic"/>
                        </a:rPr>
                        <a:t>CHECK FOR UNDERSTANDING</a:t>
                      </a:r>
                      <a:endParaRPr sz="1100" b="1" u="none" strike="noStrike" cap="none">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marR="0" lvl="0" indent="0" algn="l" rtl="0">
                        <a:lnSpc>
                          <a:spcPct val="100000"/>
                        </a:lnSpc>
                        <a:spcBef>
                          <a:spcPts val="0"/>
                        </a:spcBef>
                        <a:spcAft>
                          <a:spcPts val="0"/>
                        </a:spcAft>
                        <a:buClr>
                          <a:srgbClr val="000000"/>
                        </a:buClr>
                        <a:buSzPts val="1100"/>
                        <a:buFont typeface="Arial"/>
                        <a:buNone/>
                      </a:pPr>
                      <a:r>
                        <a:rPr lang="en-GB" sz="1100">
                          <a:latin typeface="Century Gothic"/>
                          <a:ea typeface="Century Gothic"/>
                          <a:cs typeface="Century Gothic"/>
                          <a:sym typeface="Century Gothic"/>
                        </a:rPr>
                        <a:t>Nuclear energy is created by splitting uranium atoms.</a:t>
                      </a:r>
                      <a:endParaRPr sz="1100">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a:latin typeface="Century Gothic"/>
                          <a:ea typeface="Century Gothic"/>
                          <a:cs typeface="Century Gothic"/>
                          <a:sym typeface="Century Gothic"/>
                        </a:rPr>
                        <a:t>Uranium is mined from finite deposits.</a:t>
                      </a:r>
                      <a:endParaRPr sz="1100">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a:latin typeface="Century Gothic"/>
                          <a:ea typeface="Century Gothic"/>
                          <a:cs typeface="Century Gothic"/>
                          <a:sym typeface="Century Gothic"/>
                        </a:rPr>
                        <a:t>Is nuclear energy renewable or non-renewable? Why?</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27" name="Google Shape;327;p50"/>
          <p:cNvGraphicFramePr/>
          <p:nvPr/>
        </p:nvGraphicFramePr>
        <p:xfrm>
          <a:off x="6797375" y="4213500"/>
          <a:ext cx="2134475" cy="700980"/>
        </p:xfrm>
        <a:graphic>
          <a:graphicData uri="http://schemas.openxmlformats.org/drawingml/2006/table">
            <a:tbl>
              <a:tblPr>
                <a:noFill/>
                <a:tableStyleId>{B26001AD-A94F-426B-9900-7B207F27B97E}</a:tableStyleId>
              </a:tblPr>
              <a:tblGrid>
                <a:gridCol w="21344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a:solidFill>
                            <a:srgbClr val="FFFFFF"/>
                          </a:solidFill>
                          <a:latin typeface="Century Gothic"/>
                          <a:ea typeface="Century Gothic"/>
                          <a:cs typeface="Century Gothic"/>
                          <a:sym typeface="Century Gothic"/>
                        </a:rPr>
                        <a:t>DEFINITION</a:t>
                      </a:r>
                      <a:endParaRPr sz="1100" b="1" u="none" strike="noStrike" cap="none">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a:latin typeface="Century Gothic"/>
                          <a:ea typeface="Century Gothic"/>
                          <a:cs typeface="Century Gothic"/>
                          <a:sym typeface="Century Gothic"/>
                        </a:rPr>
                        <a:t>1 - series of actions or steps</a:t>
                      </a:r>
                      <a:endParaRPr sz="1100" u="none" strike="noStrike" cap="none">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1"/>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800"/>
              <a:buFont typeface="Arial"/>
              <a:buNone/>
            </a:pPr>
            <a:r>
              <a:rPr lang="en-GB" sz="1600">
                <a:solidFill>
                  <a:schemeClr val="lt1"/>
                </a:solidFill>
              </a:rPr>
              <a:t>We will compare the timescales for regeneration of resources. </a:t>
            </a:r>
            <a:endParaRPr/>
          </a:p>
        </p:txBody>
      </p:sp>
      <p:sp>
        <p:nvSpPr>
          <p:cNvPr id="333" name="Google Shape;333;p51"/>
          <p:cNvSpPr/>
          <p:nvPr/>
        </p:nvSpPr>
        <p:spPr>
          <a:xfrm>
            <a:off x="500275" y="720550"/>
            <a:ext cx="5896800" cy="5778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457200" marR="0" lvl="0" indent="-330200" algn="l" rtl="0">
              <a:lnSpc>
                <a:spcPct val="100000"/>
              </a:lnSpc>
              <a:spcBef>
                <a:spcPts val="0"/>
              </a:spcBef>
              <a:spcAft>
                <a:spcPts val="0"/>
              </a:spcAft>
              <a:buSzPts val="1600"/>
              <a:buFont typeface="Century Gothic"/>
              <a:buAutoNum type="arabicPeriod"/>
            </a:pPr>
            <a:r>
              <a:rPr lang="en-GB" sz="1600">
                <a:latin typeface="Century Gothic"/>
                <a:ea typeface="Century Gothic"/>
                <a:cs typeface="Century Gothic"/>
                <a:sym typeface="Century Gothic"/>
              </a:rPr>
              <a:t>Complete the table below.</a:t>
            </a:r>
            <a:endParaRPr sz="1600">
              <a:latin typeface="Century Gothic"/>
              <a:ea typeface="Century Gothic"/>
              <a:cs typeface="Century Gothic"/>
              <a:sym typeface="Century Gothic"/>
            </a:endParaRPr>
          </a:p>
          <a:p>
            <a:pPr marL="457200" marR="0" lvl="0" indent="-330200" algn="l" rtl="0">
              <a:lnSpc>
                <a:spcPct val="100000"/>
              </a:lnSpc>
              <a:spcBef>
                <a:spcPts val="0"/>
              </a:spcBef>
              <a:spcAft>
                <a:spcPts val="0"/>
              </a:spcAft>
              <a:buSzPts val="1600"/>
              <a:buFont typeface="Century Gothic"/>
              <a:buAutoNum type="arabicPeriod"/>
            </a:pPr>
            <a:r>
              <a:rPr lang="en-GB" sz="1600">
                <a:latin typeface="Century Gothic"/>
                <a:ea typeface="Century Gothic"/>
                <a:cs typeface="Century Gothic"/>
                <a:sym typeface="Century Gothic"/>
              </a:rPr>
              <a:t>Complete the research task below.</a:t>
            </a:r>
            <a:endParaRPr sz="1600">
              <a:latin typeface="Century Gothic"/>
              <a:ea typeface="Century Gothic"/>
              <a:cs typeface="Century Gothic"/>
              <a:sym typeface="Century Gothic"/>
            </a:endParaRPr>
          </a:p>
        </p:txBody>
      </p:sp>
      <p:graphicFrame>
        <p:nvGraphicFramePr>
          <p:cNvPr id="334" name="Google Shape;334;p51"/>
          <p:cNvGraphicFramePr/>
          <p:nvPr/>
        </p:nvGraphicFramePr>
        <p:xfrm>
          <a:off x="500263" y="1404860"/>
          <a:ext cx="8390775" cy="2468790"/>
        </p:xfrm>
        <a:graphic>
          <a:graphicData uri="http://schemas.openxmlformats.org/drawingml/2006/table">
            <a:tbl>
              <a:tblPr>
                <a:noFill/>
                <a:tableStyleId>{DB3EBBAD-C0CB-4C7F-8BB2-AE223307CAF8}</a:tableStyleId>
              </a:tblPr>
              <a:tblGrid>
                <a:gridCol w="1463425">
                  <a:extLst>
                    <a:ext uri="{9D8B030D-6E8A-4147-A177-3AD203B41FA5}">
                      <a16:colId xmlns:a16="http://schemas.microsoft.com/office/drawing/2014/main" val="20000"/>
                    </a:ext>
                  </a:extLst>
                </a:gridCol>
                <a:gridCol w="4444100">
                  <a:extLst>
                    <a:ext uri="{9D8B030D-6E8A-4147-A177-3AD203B41FA5}">
                      <a16:colId xmlns:a16="http://schemas.microsoft.com/office/drawing/2014/main" val="20001"/>
                    </a:ext>
                  </a:extLst>
                </a:gridCol>
                <a:gridCol w="2483250">
                  <a:extLst>
                    <a:ext uri="{9D8B030D-6E8A-4147-A177-3AD203B41FA5}">
                      <a16:colId xmlns:a16="http://schemas.microsoft.com/office/drawing/2014/main" val="20002"/>
                    </a:ext>
                  </a:extLst>
                </a:gridCol>
              </a:tblGrid>
              <a:tr h="555575">
                <a:tc>
                  <a:txBody>
                    <a:bodyPr/>
                    <a:lstStyle/>
                    <a:p>
                      <a:pPr marL="0" lvl="0" indent="0" algn="l" rtl="0">
                        <a:spcBef>
                          <a:spcPts val="0"/>
                        </a:spcBef>
                        <a:spcAft>
                          <a:spcPts val="0"/>
                        </a:spcAft>
                        <a:buNone/>
                      </a:pPr>
                      <a:r>
                        <a:rPr lang="en-GB" b="1">
                          <a:latin typeface="Century Gothic"/>
                          <a:ea typeface="Century Gothic"/>
                          <a:cs typeface="Century Gothic"/>
                          <a:sym typeface="Century Gothic"/>
                        </a:rPr>
                        <a:t>Energy Source</a:t>
                      </a:r>
                      <a:endParaRPr b="1">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b="1">
                          <a:latin typeface="Century Gothic"/>
                          <a:ea typeface="Century Gothic"/>
                          <a:cs typeface="Century Gothic"/>
                          <a:sym typeface="Century Gothic"/>
                        </a:rPr>
                        <a:t>Time scale to regenerate</a:t>
                      </a:r>
                      <a:endParaRPr b="1">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b="1">
                          <a:latin typeface="Century Gothic"/>
                          <a:ea typeface="Century Gothic"/>
                          <a:cs typeface="Century Gothic"/>
                          <a:sym typeface="Century Gothic"/>
                        </a:rPr>
                        <a:t>Renewable or Non-renewable resource?</a:t>
                      </a:r>
                      <a:endParaRPr b="1">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327400">
                <a:tc>
                  <a:txBody>
                    <a:bodyPr/>
                    <a:lstStyle/>
                    <a:p>
                      <a:pPr marL="0" lvl="0" indent="0" algn="l" rtl="0">
                        <a:spcBef>
                          <a:spcPts val="0"/>
                        </a:spcBef>
                        <a:spcAft>
                          <a:spcPts val="0"/>
                        </a:spcAft>
                        <a:buNone/>
                      </a:pPr>
                      <a:r>
                        <a:rPr lang="en-GB">
                          <a:latin typeface="Century Gothic"/>
                          <a:ea typeface="Century Gothic"/>
                          <a:cs typeface="Century Gothic"/>
                          <a:sym typeface="Century Gothic"/>
                        </a:rPr>
                        <a:t>Geothermal</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The rate of energy extraction from hot water in the underground reservoir can be balanced with the reservoir's natural heat recharge rate.</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359300">
                <a:tc>
                  <a:txBody>
                    <a:bodyPr/>
                    <a:lstStyle/>
                    <a:p>
                      <a:pPr marL="0" lvl="0" indent="0" algn="l" rtl="0">
                        <a:spcBef>
                          <a:spcPts val="0"/>
                        </a:spcBef>
                        <a:spcAft>
                          <a:spcPts val="0"/>
                        </a:spcAft>
                        <a:buNone/>
                      </a:pPr>
                      <a:r>
                        <a:rPr lang="en-GB">
                          <a:latin typeface="Century Gothic"/>
                          <a:ea typeface="Century Gothic"/>
                          <a:cs typeface="Century Gothic"/>
                          <a:sym typeface="Century Gothic"/>
                        </a:rPr>
                        <a:t>Bioenergy</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Made from biomass from wastewater, household waste and organic waste streams from the agricultural, forestry and industrial sectors which is a steady supply.</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bl>
          </a:graphicData>
        </a:graphic>
      </p:graphicFrame>
      <p:sp>
        <p:nvSpPr>
          <p:cNvPr id="335" name="Google Shape;335;p51"/>
          <p:cNvSpPr txBox="1"/>
          <p:nvPr/>
        </p:nvSpPr>
        <p:spPr>
          <a:xfrm>
            <a:off x="462750" y="3819100"/>
            <a:ext cx="8218500" cy="78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latin typeface="Century Gothic"/>
                <a:ea typeface="Century Gothic"/>
                <a:cs typeface="Century Gothic"/>
                <a:sym typeface="Century Gothic"/>
              </a:rPr>
              <a:t>Research: </a:t>
            </a:r>
            <a:r>
              <a:rPr lang="en-GB" sz="1600">
                <a:solidFill>
                  <a:schemeClr val="dk1"/>
                </a:solidFill>
                <a:latin typeface="Century Gothic"/>
                <a:ea typeface="Century Gothic"/>
                <a:cs typeface="Century Gothic"/>
                <a:sym typeface="Century Gothic"/>
              </a:rPr>
              <a:t>If the City of Swan was going to build a new power station in Aveley. </a:t>
            </a:r>
            <a:endParaRPr sz="16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GB" sz="1600">
                <a:solidFill>
                  <a:schemeClr val="dk1"/>
                </a:solidFill>
                <a:latin typeface="Century Gothic"/>
                <a:ea typeface="Century Gothic"/>
                <a:cs typeface="Century Gothic"/>
                <a:sym typeface="Century Gothic"/>
              </a:rPr>
              <a:t>What sort of power station should they build?</a:t>
            </a:r>
            <a:endParaRPr sz="16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GB" sz="1600">
                <a:solidFill>
                  <a:schemeClr val="dk1"/>
                </a:solidFill>
                <a:latin typeface="Century Gothic"/>
                <a:ea typeface="Century Gothic"/>
                <a:cs typeface="Century Gothic"/>
                <a:sym typeface="Century Gothic"/>
              </a:rPr>
              <a:t>Include the moral, economic and cultural factors and the regeneration of the energy source.</a:t>
            </a:r>
            <a:endParaRPr sz="1600">
              <a:solidFill>
                <a:schemeClr val="dk1"/>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2"/>
          <p:cNvSpPr txBox="1">
            <a:spLocks noGrp="1"/>
          </p:cNvSpPr>
          <p:nvPr>
            <p:ph type="body" idx="1"/>
          </p:nvPr>
        </p:nvSpPr>
        <p:spPr>
          <a:xfrm>
            <a:off x="497975" y="2892375"/>
            <a:ext cx="5950200" cy="2012400"/>
          </a:xfrm>
          <a:prstGeom prst="rect">
            <a:avLst/>
          </a:prstGeom>
          <a:noFill/>
          <a:ln>
            <a:noFill/>
          </a:ln>
        </p:spPr>
        <p:txBody>
          <a:bodyPr spcFirstLastPara="1" wrap="square" lIns="91425" tIns="91425" rIns="91425" bIns="91425" anchor="ctr" anchorCtr="0">
            <a:noAutofit/>
          </a:bodyPr>
          <a:lstStyle/>
          <a:p>
            <a:pPr marL="457200" lvl="0" indent="-342900" algn="l" rtl="0">
              <a:lnSpc>
                <a:spcPct val="115000"/>
              </a:lnSpc>
              <a:spcBef>
                <a:spcPts val="0"/>
              </a:spcBef>
              <a:spcAft>
                <a:spcPts val="0"/>
              </a:spcAft>
              <a:buSzPts val="1800"/>
              <a:buChar char="●"/>
            </a:pPr>
            <a:r>
              <a:rPr lang="en-GB"/>
              <a:t>We will define time scale.</a:t>
            </a:r>
            <a:endParaRPr/>
          </a:p>
          <a:p>
            <a:pPr marL="457200" lvl="0" indent="-342900" algn="l" rtl="0">
              <a:lnSpc>
                <a:spcPct val="115000"/>
              </a:lnSpc>
              <a:spcBef>
                <a:spcPts val="0"/>
              </a:spcBef>
              <a:spcAft>
                <a:spcPts val="0"/>
              </a:spcAft>
              <a:buSzPts val="1800"/>
              <a:buChar char="●"/>
            </a:pPr>
            <a:r>
              <a:rPr lang="en-GB"/>
              <a:t>We will compare the regeneration time scales for renewable and non-renewable resources.</a:t>
            </a:r>
            <a:endParaRPr/>
          </a:p>
          <a:p>
            <a:pPr marL="457200" lvl="0" indent="-342900" algn="l" rtl="0">
              <a:lnSpc>
                <a:spcPct val="115000"/>
              </a:lnSpc>
              <a:spcBef>
                <a:spcPts val="0"/>
              </a:spcBef>
              <a:spcAft>
                <a:spcPts val="0"/>
              </a:spcAft>
              <a:buSzPts val="1800"/>
              <a:buChar char="●"/>
            </a:pPr>
            <a:r>
              <a:rPr lang="en-GB"/>
              <a:t>We will compare the regeneration time scales for renewable and non-renewable energy sources.</a:t>
            </a:r>
            <a:endParaRPr/>
          </a:p>
        </p:txBody>
      </p:sp>
      <p:sp>
        <p:nvSpPr>
          <p:cNvPr id="341" name="Google Shape;341;p52"/>
          <p:cNvSpPr txBox="1">
            <a:spLocks noGrp="1"/>
          </p:cNvSpPr>
          <p:nvPr>
            <p:ph type="title"/>
          </p:nvPr>
        </p:nvSpPr>
        <p:spPr>
          <a:xfrm>
            <a:off x="532075" y="477525"/>
            <a:ext cx="5061600" cy="1835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GB" sz="3600"/>
              <a:t>We will compare the timescales for regeneration of resources.</a:t>
            </a:r>
            <a:endParaRPr sz="3600"/>
          </a:p>
        </p:txBody>
      </p:sp>
      <p:graphicFrame>
        <p:nvGraphicFramePr>
          <p:cNvPr id="342" name="Google Shape;342;p52"/>
          <p:cNvGraphicFramePr/>
          <p:nvPr/>
        </p:nvGraphicFramePr>
        <p:xfrm>
          <a:off x="6448175" y="4126750"/>
          <a:ext cx="2379750" cy="774215"/>
        </p:xfrm>
        <a:graphic>
          <a:graphicData uri="http://schemas.openxmlformats.org/drawingml/2006/table">
            <a:tbl>
              <a:tblPr>
                <a:noFill/>
                <a:tableStyleId>{B26001AD-A94F-426B-9900-7B207F27B97E}</a:tableStyleId>
              </a:tblPr>
              <a:tblGrid>
                <a:gridCol w="2379750">
                  <a:extLst>
                    <a:ext uri="{9D8B030D-6E8A-4147-A177-3AD203B41FA5}">
                      <a16:colId xmlns:a16="http://schemas.microsoft.com/office/drawing/2014/main" val="20000"/>
                    </a:ext>
                  </a:extLst>
                </a:gridCol>
              </a:tblGrid>
              <a:tr h="284950">
                <a:tc>
                  <a:txBody>
                    <a:bodyPr/>
                    <a:lstStyle/>
                    <a:p>
                      <a:pPr marL="0" marR="0" lvl="0" indent="0" algn="l" rtl="0">
                        <a:lnSpc>
                          <a:spcPct val="100000"/>
                        </a:lnSpc>
                        <a:spcBef>
                          <a:spcPts val="0"/>
                        </a:spcBef>
                        <a:spcAft>
                          <a:spcPts val="0"/>
                        </a:spcAft>
                        <a:buClr>
                          <a:srgbClr val="000000"/>
                        </a:buClr>
                        <a:buSzPts val="1100"/>
                        <a:buFont typeface="Arial"/>
                        <a:buNone/>
                      </a:pPr>
                      <a:r>
                        <a:rPr lang="en-GB" sz="1100" b="1">
                          <a:solidFill>
                            <a:srgbClr val="FFFFFF"/>
                          </a:solidFill>
                          <a:latin typeface="Century Gothic"/>
                          <a:ea typeface="Century Gothic"/>
                          <a:cs typeface="Century Gothic"/>
                          <a:sym typeface="Century Gothic"/>
                        </a:rPr>
                        <a:t>CHECK FOR UNDERSTANDING</a:t>
                      </a:r>
                      <a:endParaRPr sz="1100" b="1" u="none" strike="noStrike" cap="none">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423725">
                <a:tc>
                  <a:txBody>
                    <a:bodyPr/>
                    <a:lstStyle/>
                    <a:p>
                      <a:pPr marL="0" marR="0" lvl="0" indent="0" algn="l" rtl="0">
                        <a:lnSpc>
                          <a:spcPct val="100000"/>
                        </a:lnSpc>
                        <a:spcBef>
                          <a:spcPts val="0"/>
                        </a:spcBef>
                        <a:spcAft>
                          <a:spcPts val="0"/>
                        </a:spcAft>
                        <a:buClr>
                          <a:srgbClr val="000000"/>
                        </a:buClr>
                        <a:buSzPts val="1100"/>
                        <a:buFont typeface="Arial"/>
                        <a:buNone/>
                      </a:pPr>
                      <a:r>
                        <a:rPr lang="en-GB" sz="1100">
                          <a:latin typeface="Century Gothic"/>
                          <a:ea typeface="Century Gothic"/>
                          <a:cs typeface="Century Gothic"/>
                          <a:sym typeface="Century Gothic"/>
                        </a:rPr>
                        <a:t>Check Success Criteria.</a:t>
                      </a:r>
                      <a:endParaRPr sz="1100" u="none" strike="noStrike" cap="none">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43" name="Google Shape;343;p52"/>
          <p:cNvGraphicFramePr/>
          <p:nvPr/>
        </p:nvGraphicFramePr>
        <p:xfrm>
          <a:off x="7603350" y="229425"/>
          <a:ext cx="1224575" cy="350490"/>
        </p:xfrm>
        <a:graphic>
          <a:graphicData uri="http://schemas.openxmlformats.org/drawingml/2006/table">
            <a:tbl>
              <a:tblPr>
                <a:noFill/>
                <a:tableStyleId>{B26001AD-A94F-426B-9900-7B207F27B97E}</a:tableStyleId>
              </a:tblPr>
              <a:tblGrid>
                <a:gridCol w="12245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a:solidFill>
                            <a:srgbClr val="FFFFFF"/>
                          </a:solidFill>
                          <a:latin typeface="Century Gothic"/>
                          <a:ea typeface="Century Gothic"/>
                          <a:cs typeface="Century Gothic"/>
                          <a:sym typeface="Century Gothic"/>
                        </a:rPr>
                        <a:t>TRACK WITH ME</a:t>
                      </a:r>
                      <a:endParaRPr sz="1100" b="1" u="none" strike="noStrike" cap="none">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344" name="Google Shape;344;p52"/>
          <p:cNvGraphicFramePr/>
          <p:nvPr/>
        </p:nvGraphicFramePr>
        <p:xfrm>
          <a:off x="7603350" y="738925"/>
          <a:ext cx="1224575" cy="350490"/>
        </p:xfrm>
        <a:graphic>
          <a:graphicData uri="http://schemas.openxmlformats.org/drawingml/2006/table">
            <a:tbl>
              <a:tblPr>
                <a:noFill/>
                <a:tableStyleId>{B26001AD-A94F-426B-9900-7B207F27B97E}</a:tableStyleId>
              </a:tblPr>
              <a:tblGrid>
                <a:gridCol w="12245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a:solidFill>
                            <a:srgbClr val="FFFFFF"/>
                          </a:solidFill>
                          <a:latin typeface="Century Gothic"/>
                          <a:ea typeface="Century Gothic"/>
                          <a:cs typeface="Century Gothic"/>
                          <a:sym typeface="Century Gothic"/>
                        </a:rPr>
                        <a:t>READ WITH ME</a:t>
                      </a:r>
                      <a:endParaRPr sz="1100" b="1" u="none" strike="noStrike" cap="none">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00"/>
        <p:cNvGrpSpPr/>
        <p:nvPr/>
      </p:nvGrpSpPr>
      <p:grpSpPr>
        <a:xfrm>
          <a:off x="0" y="0"/>
          <a:ext cx="0" cy="0"/>
          <a:chOff x="0" y="0"/>
          <a:chExt cx="0" cy="0"/>
        </a:xfrm>
      </p:grpSpPr>
      <p:sp>
        <p:nvSpPr>
          <p:cNvPr id="201" name="Google Shape;201;p35"/>
          <p:cNvSpPr txBox="1">
            <a:spLocks noGrp="1"/>
          </p:cNvSpPr>
          <p:nvPr>
            <p:ph type="body" idx="1"/>
          </p:nvPr>
        </p:nvSpPr>
        <p:spPr>
          <a:xfrm>
            <a:off x="586550" y="243050"/>
            <a:ext cx="79860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Do not delete this slide.</a:t>
            </a:r>
            <a:endParaRPr b="1"/>
          </a:p>
          <a:p>
            <a:pPr marL="0" lvl="0" indent="0" algn="l" rtl="0">
              <a:spcBef>
                <a:spcPts val="1600"/>
              </a:spcBef>
              <a:spcAft>
                <a:spcPts val="0"/>
              </a:spcAft>
              <a:buNone/>
            </a:pPr>
            <a:r>
              <a:rPr lang="en-GB"/>
              <a:t>This slide is designed so that you can copy the </a:t>
            </a:r>
            <a:r>
              <a:rPr lang="en-GB" b="1"/>
              <a:t>prompt box</a:t>
            </a:r>
            <a:r>
              <a:rPr lang="en-GB"/>
              <a:t> you need and insert it into your slides.</a:t>
            </a:r>
            <a:endParaRPr/>
          </a:p>
          <a:p>
            <a:pPr marL="0" lvl="0" indent="0" algn="l" rtl="0">
              <a:spcBef>
                <a:spcPts val="1600"/>
              </a:spcBef>
              <a:spcAft>
                <a:spcPts val="1600"/>
              </a:spcAft>
              <a:buNone/>
            </a:pPr>
            <a:r>
              <a:rPr lang="en-GB"/>
              <a:t>This slide is hidden and will not be included when presenting your lesson.</a:t>
            </a:r>
            <a:endParaRPr/>
          </a:p>
        </p:txBody>
      </p:sp>
      <p:graphicFrame>
        <p:nvGraphicFramePr>
          <p:cNvPr id="202" name="Google Shape;202;p35"/>
          <p:cNvGraphicFramePr/>
          <p:nvPr/>
        </p:nvGraphicFramePr>
        <p:xfrm>
          <a:off x="2040790" y="3654050"/>
          <a:ext cx="2134475" cy="738515"/>
        </p:xfrm>
        <a:graphic>
          <a:graphicData uri="http://schemas.openxmlformats.org/drawingml/2006/table">
            <a:tbl>
              <a:tblPr>
                <a:noFill/>
                <a:tableStyleId>{DB3EBBAD-C0CB-4C7F-8BB2-AE223307CAF8}</a:tableStyleId>
              </a:tblPr>
              <a:tblGrid>
                <a:gridCol w="2134475">
                  <a:extLst>
                    <a:ext uri="{9D8B030D-6E8A-4147-A177-3AD203B41FA5}">
                      <a16:colId xmlns:a16="http://schemas.microsoft.com/office/drawing/2014/main" val="20000"/>
                    </a:ext>
                  </a:extLst>
                </a:gridCol>
              </a:tblGrid>
              <a:tr h="3205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TEACHER CUE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88025">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03" name="Google Shape;203;p35"/>
          <p:cNvGraphicFramePr/>
          <p:nvPr/>
        </p:nvGraphicFramePr>
        <p:xfrm>
          <a:off x="2040800" y="2531575"/>
          <a:ext cx="2134475" cy="700980"/>
        </p:xfrm>
        <a:graphic>
          <a:graphicData uri="http://schemas.openxmlformats.org/drawingml/2006/table">
            <a:tbl>
              <a:tblPr>
                <a:noFill/>
                <a:tableStyleId>{DB3EBBAD-C0CB-4C7F-8BB2-AE223307CAF8}</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04" name="Google Shape;204;p35"/>
          <p:cNvGraphicFramePr/>
          <p:nvPr/>
        </p:nvGraphicFramePr>
        <p:xfrm>
          <a:off x="515700" y="2531575"/>
          <a:ext cx="1366300" cy="350490"/>
        </p:xfrm>
        <a:graphic>
          <a:graphicData uri="http://schemas.openxmlformats.org/drawingml/2006/table">
            <a:tbl>
              <a:tblPr>
                <a:noFill/>
                <a:tableStyleId>{DB3EBBAD-C0CB-4C7F-8BB2-AE223307CAF8}</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05" name="Google Shape;205;p35"/>
          <p:cNvGraphicFramePr/>
          <p:nvPr/>
        </p:nvGraphicFramePr>
        <p:xfrm>
          <a:off x="515700" y="3177225"/>
          <a:ext cx="1366300" cy="350490"/>
        </p:xfrm>
        <a:graphic>
          <a:graphicData uri="http://schemas.openxmlformats.org/drawingml/2006/table">
            <a:tbl>
              <a:tblPr>
                <a:noFill/>
                <a:tableStyleId>{DB3EBBAD-C0CB-4C7F-8BB2-AE223307CAF8}</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06" name="Google Shape;206;p35"/>
          <p:cNvGraphicFramePr/>
          <p:nvPr/>
        </p:nvGraphicFramePr>
        <p:xfrm>
          <a:off x="4439730" y="3654038"/>
          <a:ext cx="2134475" cy="868620"/>
        </p:xfrm>
        <a:graphic>
          <a:graphicData uri="http://schemas.openxmlformats.org/drawingml/2006/table">
            <a:tbl>
              <a:tblPr>
                <a:noFill/>
                <a:tableStyleId>{DB3EBBAD-C0CB-4C7F-8BB2-AE223307CAF8}</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07" name="Google Shape;207;p35"/>
          <p:cNvGraphicFramePr/>
          <p:nvPr/>
        </p:nvGraphicFramePr>
        <p:xfrm>
          <a:off x="6838660" y="2531563"/>
          <a:ext cx="2142625" cy="904280"/>
        </p:xfrm>
        <a:graphic>
          <a:graphicData uri="http://schemas.openxmlformats.org/drawingml/2006/table">
            <a:tbl>
              <a:tblPr>
                <a:noFill/>
                <a:tableStyleId>{DB3EBBAD-C0CB-4C7F-8BB2-AE223307CAF8}</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08" name="Google Shape;208;p35"/>
          <p:cNvGraphicFramePr/>
          <p:nvPr/>
        </p:nvGraphicFramePr>
        <p:xfrm>
          <a:off x="4439720" y="2531575"/>
          <a:ext cx="2134475" cy="700980"/>
        </p:xfrm>
        <a:graphic>
          <a:graphicData uri="http://schemas.openxmlformats.org/drawingml/2006/table">
            <a:tbl>
              <a:tblPr>
                <a:noFill/>
                <a:tableStyleId>{DB3EBBAD-C0CB-4C7F-8BB2-AE223307CAF8}</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09" name="Google Shape;209;p35"/>
          <p:cNvGraphicFramePr/>
          <p:nvPr/>
        </p:nvGraphicFramePr>
        <p:xfrm>
          <a:off x="6838650" y="3654050"/>
          <a:ext cx="2142625" cy="783840"/>
        </p:xfrm>
        <a:graphic>
          <a:graphicData uri="http://schemas.openxmlformats.org/drawingml/2006/table">
            <a:tbl>
              <a:tblPr>
                <a:noFill/>
                <a:tableStyleId>{DB3EBBAD-C0CB-4C7F-8BB2-AE223307CAF8}</a:tableStyleId>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10" name="Google Shape;210;p35"/>
          <p:cNvGraphicFramePr/>
          <p:nvPr/>
        </p:nvGraphicFramePr>
        <p:xfrm>
          <a:off x="515688" y="3822875"/>
          <a:ext cx="1366300" cy="350490"/>
        </p:xfrm>
        <a:graphic>
          <a:graphicData uri="http://schemas.openxmlformats.org/drawingml/2006/table">
            <a:tbl>
              <a:tblPr>
                <a:noFill/>
                <a:tableStyleId>{DB3EBBAD-C0CB-4C7F-8BB2-AE223307CAF8}</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GESTURE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6"/>
          <p:cNvSpPr txBox="1"/>
          <p:nvPr/>
        </p:nvSpPr>
        <p:spPr>
          <a:xfrm>
            <a:off x="745725" y="577075"/>
            <a:ext cx="6858000" cy="425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800">
              <a:solidFill>
                <a:schemeClr val="dk1"/>
              </a:solidFill>
              <a:latin typeface="Century Gothic"/>
              <a:ea typeface="Century Gothic"/>
              <a:cs typeface="Century Gothic"/>
              <a:sym typeface="Century Gothic"/>
            </a:endParaRPr>
          </a:p>
        </p:txBody>
      </p:sp>
      <p:graphicFrame>
        <p:nvGraphicFramePr>
          <p:cNvPr id="216" name="Google Shape;216;p36"/>
          <p:cNvGraphicFramePr/>
          <p:nvPr/>
        </p:nvGraphicFramePr>
        <p:xfrm>
          <a:off x="520800" y="1120138"/>
          <a:ext cx="5047525" cy="3749625"/>
        </p:xfrm>
        <a:graphic>
          <a:graphicData uri="http://schemas.openxmlformats.org/drawingml/2006/table">
            <a:tbl>
              <a:tblPr>
                <a:noFill/>
                <a:tableStyleId>{DB3EBBAD-C0CB-4C7F-8BB2-AE223307CAF8}</a:tableStyleId>
              </a:tblPr>
              <a:tblGrid>
                <a:gridCol w="1647500">
                  <a:extLst>
                    <a:ext uri="{9D8B030D-6E8A-4147-A177-3AD203B41FA5}">
                      <a16:colId xmlns:a16="http://schemas.microsoft.com/office/drawing/2014/main" val="20000"/>
                    </a:ext>
                  </a:extLst>
                </a:gridCol>
                <a:gridCol w="3400025">
                  <a:extLst>
                    <a:ext uri="{9D8B030D-6E8A-4147-A177-3AD203B41FA5}">
                      <a16:colId xmlns:a16="http://schemas.microsoft.com/office/drawing/2014/main" val="20001"/>
                    </a:ext>
                  </a:extLst>
                </a:gridCol>
              </a:tblGrid>
              <a:tr h="701775">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Location in England</a:t>
                      </a:r>
                      <a:endParaRPr b="1">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Air Quality Pollution Index </a:t>
                      </a:r>
                      <a:r>
                        <a:rPr lang="en-GB">
                          <a:latin typeface="Century Gothic"/>
                          <a:ea typeface="Century Gothic"/>
                          <a:cs typeface="Century Gothic"/>
                          <a:sym typeface="Century Gothic"/>
                        </a:rPr>
                        <a:t>(for daily air quality)</a:t>
                      </a: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284325">
                <a:tc>
                  <a:txBody>
                    <a:bodyPr/>
                    <a:lstStyle/>
                    <a:p>
                      <a:pPr marL="0" lvl="0" indent="0" algn="l" rtl="0">
                        <a:spcBef>
                          <a:spcPts val="0"/>
                        </a:spcBef>
                        <a:spcAft>
                          <a:spcPts val="0"/>
                        </a:spcAft>
                        <a:buNone/>
                      </a:pPr>
                      <a:r>
                        <a:rPr lang="en-GB">
                          <a:latin typeface="Century Gothic"/>
                          <a:ea typeface="Century Gothic"/>
                          <a:cs typeface="Century Gothic"/>
                          <a:sym typeface="Century Gothic"/>
                        </a:rPr>
                        <a:t>Bournemouth Town</a:t>
                      </a:r>
                      <a:endParaRPr>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en-GB" sz="1800">
                          <a:latin typeface="Century Gothic"/>
                          <a:ea typeface="Century Gothic"/>
                          <a:cs typeface="Century Gothic"/>
                          <a:sym typeface="Century Gothic"/>
                        </a:rPr>
                        <a:t>55</a:t>
                      </a:r>
                      <a:endParaRPr sz="18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284325">
                <a:tc>
                  <a:txBody>
                    <a:bodyPr/>
                    <a:lstStyle/>
                    <a:p>
                      <a:pPr marL="0" lvl="0" indent="0" algn="l" rtl="0">
                        <a:spcBef>
                          <a:spcPts val="0"/>
                        </a:spcBef>
                        <a:spcAft>
                          <a:spcPts val="0"/>
                        </a:spcAft>
                        <a:buNone/>
                      </a:pPr>
                      <a:r>
                        <a:rPr lang="en-GB">
                          <a:latin typeface="Century Gothic"/>
                          <a:ea typeface="Century Gothic"/>
                          <a:cs typeface="Century Gothic"/>
                          <a:sym typeface="Century Gothic"/>
                        </a:rPr>
                        <a:t>Nottingham Town</a:t>
                      </a:r>
                      <a:endParaRPr>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en-GB" sz="1800">
                          <a:latin typeface="Century Gothic"/>
                          <a:ea typeface="Century Gothic"/>
                          <a:cs typeface="Century Gothic"/>
                          <a:sym typeface="Century Gothic"/>
                        </a:rPr>
                        <a:t>81</a:t>
                      </a:r>
                      <a:endParaRPr sz="18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284325">
                <a:tc>
                  <a:txBody>
                    <a:bodyPr/>
                    <a:lstStyle/>
                    <a:p>
                      <a:pPr marL="0" lvl="0" indent="0" algn="l" rtl="0">
                        <a:spcBef>
                          <a:spcPts val="0"/>
                        </a:spcBef>
                        <a:spcAft>
                          <a:spcPts val="0"/>
                        </a:spcAft>
                        <a:buNone/>
                      </a:pPr>
                      <a:r>
                        <a:rPr lang="en-GB">
                          <a:latin typeface="Century Gothic"/>
                          <a:ea typeface="Century Gothic"/>
                          <a:cs typeface="Century Gothic"/>
                          <a:sym typeface="Century Gothic"/>
                        </a:rPr>
                        <a:t>Fens (wetland) area</a:t>
                      </a:r>
                      <a:endParaRPr>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en-GB" sz="1800">
                          <a:latin typeface="Century Gothic"/>
                          <a:ea typeface="Century Gothic"/>
                          <a:cs typeface="Century Gothic"/>
                          <a:sym typeface="Century Gothic"/>
                        </a:rPr>
                        <a:t>15</a:t>
                      </a:r>
                      <a:endParaRPr sz="18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284325">
                <a:tc>
                  <a:txBody>
                    <a:bodyPr/>
                    <a:lstStyle/>
                    <a:p>
                      <a:pPr marL="0" lvl="0" indent="0" algn="l" rtl="0">
                        <a:spcBef>
                          <a:spcPts val="0"/>
                        </a:spcBef>
                        <a:spcAft>
                          <a:spcPts val="0"/>
                        </a:spcAft>
                        <a:buNone/>
                      </a:pPr>
                      <a:r>
                        <a:rPr lang="en-GB">
                          <a:latin typeface="Century Gothic"/>
                          <a:ea typeface="Century Gothic"/>
                          <a:cs typeface="Century Gothic"/>
                          <a:sym typeface="Century Gothic"/>
                        </a:rPr>
                        <a:t>London (Westminster)</a:t>
                      </a:r>
                      <a:endParaRPr>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en-GB" sz="1800">
                          <a:latin typeface="Century Gothic"/>
                          <a:ea typeface="Century Gothic"/>
                          <a:cs typeface="Century Gothic"/>
                          <a:sym typeface="Century Gothic"/>
                        </a:rPr>
                        <a:t>152</a:t>
                      </a:r>
                      <a:endParaRPr sz="18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284325">
                <a:tc>
                  <a:txBody>
                    <a:bodyPr/>
                    <a:lstStyle/>
                    <a:p>
                      <a:pPr marL="0" lvl="0" indent="0" algn="l" rtl="0">
                        <a:spcBef>
                          <a:spcPts val="0"/>
                        </a:spcBef>
                        <a:spcAft>
                          <a:spcPts val="0"/>
                        </a:spcAft>
                        <a:buNone/>
                      </a:pPr>
                      <a:r>
                        <a:rPr lang="en-GB">
                          <a:latin typeface="Century Gothic"/>
                          <a:ea typeface="Century Gothic"/>
                          <a:cs typeface="Century Gothic"/>
                          <a:sym typeface="Century Gothic"/>
                        </a:rPr>
                        <a:t>Peake District National Park</a:t>
                      </a:r>
                      <a:endParaRPr>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en-GB" sz="1800">
                          <a:latin typeface="Century Gothic"/>
                          <a:ea typeface="Century Gothic"/>
                          <a:cs typeface="Century Gothic"/>
                          <a:sym typeface="Century Gothic"/>
                        </a:rPr>
                        <a:t>25</a:t>
                      </a:r>
                      <a:endParaRPr sz="18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bl>
          </a:graphicData>
        </a:graphic>
      </p:graphicFrame>
      <p:sp>
        <p:nvSpPr>
          <p:cNvPr id="217" name="Google Shape;217;p36"/>
          <p:cNvSpPr txBox="1"/>
          <p:nvPr/>
        </p:nvSpPr>
        <p:spPr>
          <a:xfrm>
            <a:off x="745725" y="201350"/>
            <a:ext cx="7514400" cy="8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Century Gothic"/>
                <a:ea typeface="Century Gothic"/>
                <a:cs typeface="Century Gothic"/>
                <a:sym typeface="Century Gothic"/>
              </a:rPr>
              <a:t>Which area in England currently has the greatest </a:t>
            </a:r>
            <a:r>
              <a:rPr lang="en-GB" sz="1800" b="1">
                <a:latin typeface="Century Gothic"/>
                <a:ea typeface="Century Gothic"/>
                <a:cs typeface="Century Gothic"/>
                <a:sym typeface="Century Gothic"/>
              </a:rPr>
              <a:t>Air Quality Pollution Index</a:t>
            </a:r>
            <a:r>
              <a:rPr lang="en-GB" sz="1800">
                <a:latin typeface="Century Gothic"/>
                <a:ea typeface="Century Gothic"/>
                <a:cs typeface="Century Gothic"/>
                <a:sym typeface="Century Gothic"/>
              </a:rPr>
              <a:t>? Why?</a:t>
            </a:r>
            <a:endParaRPr sz="1800">
              <a:latin typeface="Century Gothic"/>
              <a:ea typeface="Century Gothic"/>
              <a:cs typeface="Century Gothic"/>
              <a:sym typeface="Century Gothic"/>
            </a:endParaRPr>
          </a:p>
        </p:txBody>
      </p:sp>
      <p:graphicFrame>
        <p:nvGraphicFramePr>
          <p:cNvPr id="218" name="Google Shape;218;p36"/>
          <p:cNvGraphicFramePr/>
          <p:nvPr/>
        </p:nvGraphicFramePr>
        <p:xfrm>
          <a:off x="5641983" y="3414500"/>
          <a:ext cx="3330150" cy="1630620"/>
        </p:xfrm>
        <a:graphic>
          <a:graphicData uri="http://schemas.openxmlformats.org/drawingml/2006/table">
            <a:tbl>
              <a:tblPr>
                <a:noFill/>
                <a:tableStyleId>{DB3EBBAD-C0CB-4C7F-8BB2-AE223307CAF8}</a:tableStyleId>
              </a:tblPr>
              <a:tblGrid>
                <a:gridCol w="3330150">
                  <a:extLst>
                    <a:ext uri="{9D8B030D-6E8A-4147-A177-3AD203B41FA5}">
                      <a16:colId xmlns:a16="http://schemas.microsoft.com/office/drawing/2014/main" val="20000"/>
                    </a:ext>
                  </a:extLst>
                </a:gridCol>
              </a:tblGrid>
              <a:tr h="3141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121335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Burning and using non-renewable energy (petrol, oil and coal) creates air pollution. As the amount being used increases, so does the amount of pollution. The higher the Air Quality Pollution Index number the more polluted the air is.</a:t>
                      </a:r>
                      <a:endParaRPr sz="12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19" name="Google Shape;219;p36"/>
          <p:cNvGraphicFramePr/>
          <p:nvPr/>
        </p:nvGraphicFramePr>
        <p:xfrm>
          <a:off x="5687550" y="740150"/>
          <a:ext cx="3239000" cy="2590620"/>
        </p:xfrm>
        <a:graphic>
          <a:graphicData uri="http://schemas.openxmlformats.org/drawingml/2006/table">
            <a:tbl>
              <a:tblPr>
                <a:noFill/>
                <a:tableStyleId>{DB3EBBAD-C0CB-4C7F-8BB2-AE223307CAF8}</a:tableStyleId>
              </a:tblPr>
              <a:tblGrid>
                <a:gridCol w="1619500">
                  <a:extLst>
                    <a:ext uri="{9D8B030D-6E8A-4147-A177-3AD203B41FA5}">
                      <a16:colId xmlns:a16="http://schemas.microsoft.com/office/drawing/2014/main" val="20000"/>
                    </a:ext>
                  </a:extLst>
                </a:gridCol>
                <a:gridCol w="1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b="1">
                          <a:latin typeface="Century Gothic"/>
                          <a:ea typeface="Century Gothic"/>
                          <a:cs typeface="Century Gothic"/>
                          <a:sym typeface="Century Gothic"/>
                        </a:rPr>
                        <a:t>Air Quality Pollution Index</a:t>
                      </a:r>
                      <a:endParaRPr b="1">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b="1">
                          <a:latin typeface="Century Gothic"/>
                          <a:ea typeface="Century Gothic"/>
                          <a:cs typeface="Century Gothic"/>
                          <a:sym typeface="Century Gothic"/>
                        </a:rPr>
                        <a:t>Status</a:t>
                      </a:r>
                      <a:endParaRPr b="1">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latin typeface="Century Gothic"/>
                          <a:ea typeface="Century Gothic"/>
                          <a:cs typeface="Century Gothic"/>
                          <a:sym typeface="Century Gothic"/>
                        </a:rPr>
                        <a:t>0 - 50</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Good</a:t>
                      </a: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latin typeface="Century Gothic"/>
                          <a:ea typeface="Century Gothic"/>
                          <a:cs typeface="Century Gothic"/>
                          <a:sym typeface="Century Gothic"/>
                        </a:rPr>
                        <a:t>51 - 100</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Moderate</a:t>
                      </a: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latin typeface="Century Gothic"/>
                          <a:ea typeface="Century Gothic"/>
                          <a:cs typeface="Century Gothic"/>
                          <a:sym typeface="Century Gothic"/>
                        </a:rPr>
                        <a:t>101 - 200</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Unhealthy</a:t>
                      </a: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a:latin typeface="Century Gothic"/>
                          <a:ea typeface="Century Gothic"/>
                          <a:cs typeface="Century Gothic"/>
                          <a:sym typeface="Century Gothic"/>
                        </a:rPr>
                        <a:t>201 - 300</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Very Unhealthy</a:t>
                      </a: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a:latin typeface="Century Gothic"/>
                          <a:ea typeface="Century Gothic"/>
                          <a:cs typeface="Century Gothic"/>
                          <a:sym typeface="Century Gothic"/>
                        </a:rPr>
                        <a:t>&gt; 301</a:t>
                      </a:r>
                      <a:endParaRPr>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Hazardous</a:t>
                      </a: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RENEWABLE</a:t>
            </a:r>
            <a:endParaRPr sz="4800"/>
          </a:p>
          <a:p>
            <a:pPr marL="0" lvl="0" indent="0" algn="r" rtl="0">
              <a:spcBef>
                <a:spcPts val="0"/>
              </a:spcBef>
              <a:spcAft>
                <a:spcPts val="1600"/>
              </a:spcAft>
              <a:buNone/>
            </a:pPr>
            <a:r>
              <a:rPr lang="en-GB" sz="4800">
                <a:solidFill>
                  <a:srgbClr val="0B5394"/>
                </a:solidFill>
              </a:rPr>
              <a:t>WILL NOT RUN OUT</a:t>
            </a:r>
            <a:endParaRPr sz="4800">
              <a:solidFill>
                <a:srgbClr val="0B539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8"/>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NON-RENEWABLE</a:t>
            </a:r>
            <a:endParaRPr sz="4800"/>
          </a:p>
          <a:p>
            <a:pPr marL="0" lvl="0" indent="0" algn="r" rtl="0">
              <a:spcBef>
                <a:spcPts val="0"/>
              </a:spcBef>
              <a:spcAft>
                <a:spcPts val="1600"/>
              </a:spcAft>
              <a:buNone/>
            </a:pPr>
            <a:r>
              <a:rPr lang="en-GB" sz="4800">
                <a:solidFill>
                  <a:srgbClr val="0B5394"/>
                </a:solidFill>
              </a:rPr>
              <a:t>WILL RUN OUT</a:t>
            </a:r>
            <a:endParaRPr sz="4800">
              <a:solidFill>
                <a:srgbClr val="0B539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Match the term to its definition</a:t>
            </a:r>
            <a:endParaRPr/>
          </a:p>
        </p:txBody>
      </p:sp>
      <p:graphicFrame>
        <p:nvGraphicFramePr>
          <p:cNvPr id="235" name="Google Shape;235;p39"/>
          <p:cNvGraphicFramePr/>
          <p:nvPr/>
        </p:nvGraphicFramePr>
        <p:xfrm>
          <a:off x="570100" y="1235000"/>
          <a:ext cx="8299350" cy="2498670"/>
        </p:xfrm>
        <a:graphic>
          <a:graphicData uri="http://schemas.openxmlformats.org/drawingml/2006/table">
            <a:tbl>
              <a:tblPr>
                <a:noFill/>
                <a:tableStyleId>{DB3EBBAD-C0CB-4C7F-8BB2-AE223307CAF8}</a:tableStyleId>
              </a:tblPr>
              <a:tblGrid>
                <a:gridCol w="2616975">
                  <a:extLst>
                    <a:ext uri="{9D8B030D-6E8A-4147-A177-3AD203B41FA5}">
                      <a16:colId xmlns:a16="http://schemas.microsoft.com/office/drawing/2014/main" val="20000"/>
                    </a:ext>
                  </a:extLst>
                </a:gridCol>
                <a:gridCol w="568237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GB" sz="1800" b="1">
                          <a:latin typeface="Century Gothic"/>
                          <a:ea typeface="Century Gothic"/>
                          <a:cs typeface="Century Gothic"/>
                          <a:sym typeface="Century Gothic"/>
                        </a:rPr>
                        <a:t>Term</a:t>
                      </a:r>
                      <a:endParaRPr sz="1800" b="1">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en-GB" sz="1800" b="1">
                          <a:latin typeface="Century Gothic"/>
                          <a:ea typeface="Century Gothic"/>
                          <a:cs typeface="Century Gothic"/>
                          <a:sym typeface="Century Gothic"/>
                        </a:rPr>
                        <a:t>Definition</a:t>
                      </a:r>
                      <a:endParaRPr sz="1800" b="1">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381000">
                <a:tc>
                  <a:txBody>
                    <a:bodyPr/>
                    <a:lstStyle/>
                    <a:p>
                      <a:pPr marL="457200" lvl="0" indent="-342900" algn="l" rtl="0">
                        <a:lnSpc>
                          <a:spcPct val="115000"/>
                        </a:lnSpc>
                        <a:spcBef>
                          <a:spcPts val="0"/>
                        </a:spcBef>
                        <a:spcAft>
                          <a:spcPts val="0"/>
                        </a:spcAft>
                        <a:buClr>
                          <a:schemeClr val="dk1"/>
                        </a:buClr>
                        <a:buSzPts val="1800"/>
                        <a:buFont typeface="Century Gothic"/>
                        <a:buAutoNum type="arabicPeriod"/>
                      </a:pPr>
                      <a:r>
                        <a:rPr lang="en-GB" sz="1800">
                          <a:solidFill>
                            <a:schemeClr val="dk1"/>
                          </a:solidFill>
                          <a:latin typeface="Century Gothic"/>
                          <a:ea typeface="Century Gothic"/>
                          <a:cs typeface="Century Gothic"/>
                          <a:sym typeface="Century Gothic"/>
                        </a:rPr>
                        <a:t>Moral factors</a:t>
                      </a:r>
                      <a:endParaRPr sz="1800">
                        <a:latin typeface="Century Gothic"/>
                        <a:ea typeface="Century Gothic"/>
                        <a:cs typeface="Century Gothic"/>
                        <a:sym typeface="Century Gothic"/>
                      </a:endParaRPr>
                    </a:p>
                  </a:txBody>
                  <a:tcPr marL="91425" marR="91425" marT="91425" marB="91425"/>
                </a:tc>
                <a:tc>
                  <a:txBody>
                    <a:bodyPr/>
                    <a:lstStyle/>
                    <a:p>
                      <a:pPr marL="457200" lvl="0" indent="-342900" algn="l" rtl="0">
                        <a:lnSpc>
                          <a:spcPct val="115000"/>
                        </a:lnSpc>
                        <a:spcBef>
                          <a:spcPts val="0"/>
                        </a:spcBef>
                        <a:spcAft>
                          <a:spcPts val="0"/>
                        </a:spcAft>
                        <a:buClr>
                          <a:schemeClr val="dk1"/>
                        </a:buClr>
                        <a:buSzPts val="1800"/>
                        <a:buFont typeface="Century Gothic"/>
                        <a:buAutoNum type="alphaUcPeriod"/>
                      </a:pPr>
                      <a:r>
                        <a:rPr lang="en-GB" sz="1800">
                          <a:solidFill>
                            <a:schemeClr val="dk1"/>
                          </a:solidFill>
                          <a:latin typeface="Century Gothic"/>
                          <a:ea typeface="Century Gothic"/>
                          <a:cs typeface="Century Gothic"/>
                          <a:sym typeface="Century Gothic"/>
                        </a:rPr>
                        <a:t>Whether the energy source is suited to the area.</a:t>
                      </a:r>
                      <a:endParaRPr sz="18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600"/>
                        </a:spcAft>
                        <a:buClr>
                          <a:schemeClr val="dk1"/>
                        </a:buClr>
                        <a:buSzPts val="1100"/>
                        <a:buFont typeface="Arial"/>
                        <a:buNone/>
                      </a:pPr>
                      <a:r>
                        <a:rPr lang="en-GB" sz="1800">
                          <a:solidFill>
                            <a:schemeClr val="dk1"/>
                          </a:solidFill>
                          <a:latin typeface="Century Gothic"/>
                          <a:ea typeface="Century Gothic"/>
                          <a:cs typeface="Century Gothic"/>
                          <a:sym typeface="Century Gothic"/>
                        </a:rPr>
                        <a:t>2.   Economic factors</a:t>
                      </a:r>
                      <a:endParaRPr sz="1800">
                        <a:latin typeface="Century Gothic"/>
                        <a:ea typeface="Century Gothic"/>
                        <a:cs typeface="Century Gothic"/>
                        <a:sym typeface="Century Gothic"/>
                      </a:endParaRPr>
                    </a:p>
                  </a:txBody>
                  <a:tcPr marL="91425" marR="91425" marT="91425" marB="91425"/>
                </a:tc>
                <a:tc>
                  <a:txBody>
                    <a:bodyPr/>
                    <a:lstStyle/>
                    <a:p>
                      <a:pPr marL="0" lvl="0" indent="0" algn="l" rtl="0">
                        <a:lnSpc>
                          <a:spcPct val="115000"/>
                        </a:lnSpc>
                        <a:spcBef>
                          <a:spcPts val="0"/>
                        </a:spcBef>
                        <a:spcAft>
                          <a:spcPts val="1600"/>
                        </a:spcAft>
                        <a:buClr>
                          <a:schemeClr val="dk1"/>
                        </a:buClr>
                        <a:buSzPts val="1100"/>
                        <a:buFont typeface="Arial"/>
                        <a:buNone/>
                      </a:pPr>
                      <a:r>
                        <a:rPr lang="en-GB" sz="1800">
                          <a:solidFill>
                            <a:schemeClr val="dk1"/>
                          </a:solidFill>
                          <a:latin typeface="Century Gothic"/>
                          <a:ea typeface="Century Gothic"/>
                          <a:cs typeface="Century Gothic"/>
                          <a:sym typeface="Century Gothic"/>
                        </a:rPr>
                        <a:t>B.    Whether the energy source feels right to use.</a:t>
                      </a:r>
                      <a:endParaRPr sz="18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600"/>
                        </a:spcAft>
                        <a:buClr>
                          <a:schemeClr val="dk1"/>
                        </a:buClr>
                        <a:buSzPts val="1100"/>
                        <a:buFont typeface="Arial"/>
                        <a:buNone/>
                      </a:pPr>
                      <a:r>
                        <a:rPr lang="en-GB" sz="1800">
                          <a:solidFill>
                            <a:schemeClr val="dk1"/>
                          </a:solidFill>
                          <a:latin typeface="Century Gothic"/>
                          <a:ea typeface="Century Gothic"/>
                          <a:cs typeface="Century Gothic"/>
                          <a:sym typeface="Century Gothic"/>
                        </a:rPr>
                        <a:t>3.    Cultural factors</a:t>
                      </a:r>
                      <a:endParaRPr sz="1800">
                        <a:latin typeface="Century Gothic"/>
                        <a:ea typeface="Century Gothic"/>
                        <a:cs typeface="Century Gothic"/>
                        <a:sym typeface="Century Gothic"/>
                      </a:endParaRPr>
                    </a:p>
                  </a:txBody>
                  <a:tcPr marL="91425" marR="91425" marT="91425" marB="91425"/>
                </a:tc>
                <a:tc>
                  <a:txBody>
                    <a:bodyPr/>
                    <a:lstStyle/>
                    <a:p>
                      <a:pPr marL="0" lvl="0" indent="0" algn="l" rtl="0">
                        <a:lnSpc>
                          <a:spcPct val="115000"/>
                        </a:lnSpc>
                        <a:spcBef>
                          <a:spcPts val="0"/>
                        </a:spcBef>
                        <a:spcAft>
                          <a:spcPts val="1600"/>
                        </a:spcAft>
                        <a:buClr>
                          <a:schemeClr val="dk1"/>
                        </a:buClr>
                        <a:buSzPts val="1100"/>
                        <a:buFont typeface="Arial"/>
                        <a:buNone/>
                      </a:pPr>
                      <a:r>
                        <a:rPr lang="en-GB" sz="1800">
                          <a:solidFill>
                            <a:schemeClr val="dk1"/>
                          </a:solidFill>
                          <a:latin typeface="Century Gothic"/>
                          <a:ea typeface="Century Gothic"/>
                          <a:cs typeface="Century Gothic"/>
                          <a:sym typeface="Century Gothic"/>
                        </a:rPr>
                        <a:t>C.    Whether the energy source will be good for the economy.</a:t>
                      </a:r>
                      <a:endParaRPr sz="18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0"/>
          <p:cNvSpPr txBox="1">
            <a:spLocks noGrp="1"/>
          </p:cNvSpPr>
          <p:nvPr>
            <p:ph type="body" idx="1"/>
          </p:nvPr>
        </p:nvSpPr>
        <p:spPr>
          <a:xfrm>
            <a:off x="709450" y="566200"/>
            <a:ext cx="7946700" cy="409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GB"/>
              <a:t>Write an example of considerations for each factor when making energy selections.</a:t>
            </a:r>
            <a:endParaRPr/>
          </a:p>
        </p:txBody>
      </p:sp>
      <p:graphicFrame>
        <p:nvGraphicFramePr>
          <p:cNvPr id="241" name="Google Shape;241;p40"/>
          <p:cNvGraphicFramePr/>
          <p:nvPr/>
        </p:nvGraphicFramePr>
        <p:xfrm>
          <a:off x="1042475" y="1339975"/>
          <a:ext cx="7489550" cy="2814138"/>
        </p:xfrm>
        <a:graphic>
          <a:graphicData uri="http://schemas.openxmlformats.org/drawingml/2006/table">
            <a:tbl>
              <a:tblPr>
                <a:noFill/>
                <a:tableStyleId>{DB3EBBAD-C0CB-4C7F-8BB2-AE223307CAF8}</a:tableStyleId>
              </a:tblPr>
              <a:tblGrid>
                <a:gridCol w="2779375">
                  <a:extLst>
                    <a:ext uri="{9D8B030D-6E8A-4147-A177-3AD203B41FA5}">
                      <a16:colId xmlns:a16="http://schemas.microsoft.com/office/drawing/2014/main" val="20000"/>
                    </a:ext>
                  </a:extLst>
                </a:gridCol>
                <a:gridCol w="471017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GB" sz="1800" b="1">
                          <a:latin typeface="Century Gothic"/>
                          <a:ea typeface="Century Gothic"/>
                          <a:cs typeface="Century Gothic"/>
                          <a:sym typeface="Century Gothic"/>
                        </a:rPr>
                        <a:t>Factor</a:t>
                      </a:r>
                      <a:endParaRPr sz="1800" b="1">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en-GB" sz="1800" b="1">
                          <a:latin typeface="Century Gothic"/>
                          <a:ea typeface="Century Gothic"/>
                          <a:cs typeface="Century Gothic"/>
                          <a:sym typeface="Century Gothic"/>
                        </a:rPr>
                        <a:t>Example</a:t>
                      </a:r>
                      <a:endParaRPr sz="1800" b="1">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381000">
                <a:tc>
                  <a:txBody>
                    <a:bodyPr/>
                    <a:lstStyle/>
                    <a:p>
                      <a:pPr marL="457200" lvl="0" indent="-342900" algn="l" rtl="0">
                        <a:lnSpc>
                          <a:spcPct val="115000"/>
                        </a:lnSpc>
                        <a:spcBef>
                          <a:spcPts val="0"/>
                        </a:spcBef>
                        <a:spcAft>
                          <a:spcPts val="0"/>
                        </a:spcAft>
                        <a:buClr>
                          <a:schemeClr val="dk1"/>
                        </a:buClr>
                        <a:buSzPts val="1800"/>
                        <a:buFont typeface="Century Gothic"/>
                        <a:buAutoNum type="arabicPeriod"/>
                      </a:pPr>
                      <a:r>
                        <a:rPr lang="en-GB" sz="1800">
                          <a:solidFill>
                            <a:schemeClr val="dk1"/>
                          </a:solidFill>
                          <a:latin typeface="Century Gothic"/>
                          <a:ea typeface="Century Gothic"/>
                          <a:cs typeface="Century Gothic"/>
                          <a:sym typeface="Century Gothic"/>
                        </a:rPr>
                        <a:t>Moral factor (ethics)</a:t>
                      </a:r>
                      <a:endParaRPr sz="1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Will it damage the environment?</a:t>
                      </a: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600"/>
                        </a:spcAft>
                        <a:buClr>
                          <a:schemeClr val="dk1"/>
                        </a:buClr>
                        <a:buSzPts val="1100"/>
                        <a:buFont typeface="Arial"/>
                        <a:buNone/>
                      </a:pPr>
                      <a:r>
                        <a:rPr lang="en-GB" sz="1800">
                          <a:solidFill>
                            <a:schemeClr val="dk1"/>
                          </a:solidFill>
                          <a:latin typeface="Century Gothic"/>
                          <a:ea typeface="Century Gothic"/>
                          <a:cs typeface="Century Gothic"/>
                          <a:sym typeface="Century Gothic"/>
                        </a:rPr>
                        <a:t>2.   Economic factor (money)</a:t>
                      </a:r>
                      <a:endParaRPr sz="1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600"/>
                        </a:spcAft>
                        <a:buClr>
                          <a:schemeClr val="dk1"/>
                        </a:buClr>
                        <a:buSzPts val="1100"/>
                        <a:buFont typeface="Arial"/>
                        <a:buNone/>
                      </a:pPr>
                      <a:r>
                        <a:rPr lang="en-GB" sz="1800">
                          <a:solidFill>
                            <a:schemeClr val="dk1"/>
                          </a:solidFill>
                          <a:latin typeface="Century Gothic"/>
                          <a:ea typeface="Century Gothic"/>
                          <a:cs typeface="Century Gothic"/>
                          <a:sym typeface="Century Gothic"/>
                        </a:rPr>
                        <a:t>3.    Cultural factor (culture)</a:t>
                      </a:r>
                      <a:endParaRPr sz="1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body" idx="1"/>
          </p:nvPr>
        </p:nvSpPr>
        <p:spPr>
          <a:xfrm>
            <a:off x="497975" y="2892375"/>
            <a:ext cx="5975400" cy="2012400"/>
          </a:xfrm>
          <a:prstGeom prst="rect">
            <a:avLst/>
          </a:prstGeom>
          <a:noFill/>
          <a:ln>
            <a:noFill/>
          </a:ln>
        </p:spPr>
        <p:txBody>
          <a:bodyPr spcFirstLastPara="1" wrap="square" lIns="91425" tIns="91425" rIns="91425" bIns="91425" anchor="ctr" anchorCtr="0">
            <a:noAutofit/>
          </a:bodyPr>
          <a:lstStyle/>
          <a:p>
            <a:pPr marL="457200" lvl="0" indent="-342900" algn="l" rtl="0">
              <a:lnSpc>
                <a:spcPct val="115000"/>
              </a:lnSpc>
              <a:spcBef>
                <a:spcPts val="0"/>
              </a:spcBef>
              <a:spcAft>
                <a:spcPts val="0"/>
              </a:spcAft>
              <a:buSzPts val="1800"/>
              <a:buChar char="●"/>
            </a:pPr>
            <a:r>
              <a:rPr lang="en-GB"/>
              <a:t>We will define timescale.</a:t>
            </a:r>
            <a:endParaRPr/>
          </a:p>
          <a:p>
            <a:pPr marL="457200" lvl="0" indent="-342900" algn="l" rtl="0">
              <a:lnSpc>
                <a:spcPct val="115000"/>
              </a:lnSpc>
              <a:spcBef>
                <a:spcPts val="0"/>
              </a:spcBef>
              <a:spcAft>
                <a:spcPts val="0"/>
              </a:spcAft>
              <a:buSzPts val="1800"/>
              <a:buChar char="●"/>
            </a:pPr>
            <a:r>
              <a:rPr lang="en-GB"/>
              <a:t>We will compare the regeneration timescales for renewable and non-renewable resources.</a:t>
            </a:r>
            <a:endParaRPr/>
          </a:p>
          <a:p>
            <a:pPr marL="457200" lvl="0" indent="-342900" algn="l" rtl="0">
              <a:lnSpc>
                <a:spcPct val="115000"/>
              </a:lnSpc>
              <a:spcBef>
                <a:spcPts val="0"/>
              </a:spcBef>
              <a:spcAft>
                <a:spcPts val="0"/>
              </a:spcAft>
              <a:buSzPts val="1800"/>
              <a:buChar char="●"/>
            </a:pPr>
            <a:r>
              <a:rPr lang="en-GB">
                <a:solidFill>
                  <a:schemeClr val="dk1"/>
                </a:solidFill>
              </a:rPr>
              <a:t>We will compare the regeneration timescales for renewable and non-renewable energy sources.</a:t>
            </a:r>
            <a:endParaRPr/>
          </a:p>
        </p:txBody>
      </p:sp>
      <p:sp>
        <p:nvSpPr>
          <p:cNvPr id="247" name="Google Shape;247;p41"/>
          <p:cNvSpPr txBox="1">
            <a:spLocks noGrp="1"/>
          </p:cNvSpPr>
          <p:nvPr>
            <p:ph type="title"/>
          </p:nvPr>
        </p:nvSpPr>
        <p:spPr>
          <a:xfrm>
            <a:off x="532075" y="477525"/>
            <a:ext cx="5061600" cy="1835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GB" sz="3600"/>
              <a:t>We will compare the timescales for regeneration of resources.</a:t>
            </a:r>
            <a:endParaRPr sz="3600"/>
          </a:p>
        </p:txBody>
      </p:sp>
      <p:graphicFrame>
        <p:nvGraphicFramePr>
          <p:cNvPr id="248" name="Google Shape;248;p41"/>
          <p:cNvGraphicFramePr/>
          <p:nvPr/>
        </p:nvGraphicFramePr>
        <p:xfrm>
          <a:off x="6693450" y="4023650"/>
          <a:ext cx="2134475" cy="877315"/>
        </p:xfrm>
        <a:graphic>
          <a:graphicData uri="http://schemas.openxmlformats.org/drawingml/2006/table">
            <a:tbl>
              <a:tblPr>
                <a:noFill/>
                <a:tableStyleId>{B26001AD-A94F-426B-9900-7B207F27B97E}</a:tableStyleId>
              </a:tblPr>
              <a:tblGrid>
                <a:gridCol w="21344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a:solidFill>
                            <a:srgbClr val="FFFFFF"/>
                          </a:solidFill>
                          <a:latin typeface="Century Gothic"/>
                          <a:ea typeface="Century Gothic"/>
                          <a:cs typeface="Century Gothic"/>
                          <a:sym typeface="Century Gothic"/>
                        </a:rPr>
                        <a:t>DECLARE THE OBJECTIVE</a:t>
                      </a:r>
                      <a:endParaRPr sz="1100" b="1" u="none" strike="noStrike" cap="none">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latin typeface="Century Gothic"/>
                          <a:ea typeface="Century Gothic"/>
                          <a:cs typeface="Century Gothic"/>
                          <a:sym typeface="Century Gothic"/>
                        </a:rPr>
                        <a:t>Read the learning objective to your partner.</a:t>
                      </a:r>
                      <a:endParaRPr sz="1100" u="none" strike="noStrike" cap="none">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49" name="Google Shape;249;p41"/>
          <p:cNvGraphicFramePr/>
          <p:nvPr/>
        </p:nvGraphicFramePr>
        <p:xfrm>
          <a:off x="7603350" y="229425"/>
          <a:ext cx="1224575" cy="350490"/>
        </p:xfrm>
        <a:graphic>
          <a:graphicData uri="http://schemas.openxmlformats.org/drawingml/2006/table">
            <a:tbl>
              <a:tblPr>
                <a:noFill/>
                <a:tableStyleId>{B26001AD-A94F-426B-9900-7B207F27B97E}</a:tableStyleId>
              </a:tblPr>
              <a:tblGrid>
                <a:gridCol w="12245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a:solidFill>
                            <a:srgbClr val="FFFFFF"/>
                          </a:solidFill>
                          <a:latin typeface="Century Gothic"/>
                          <a:ea typeface="Century Gothic"/>
                          <a:cs typeface="Century Gothic"/>
                          <a:sym typeface="Century Gothic"/>
                        </a:rPr>
                        <a:t>TRACK WITH ME</a:t>
                      </a:r>
                      <a:endParaRPr sz="1100" b="1" u="none" strike="noStrike" cap="none">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50" name="Google Shape;250;p41"/>
          <p:cNvGraphicFramePr/>
          <p:nvPr/>
        </p:nvGraphicFramePr>
        <p:xfrm>
          <a:off x="7603350" y="738925"/>
          <a:ext cx="1224575" cy="350490"/>
        </p:xfrm>
        <a:graphic>
          <a:graphicData uri="http://schemas.openxmlformats.org/drawingml/2006/table">
            <a:tbl>
              <a:tblPr>
                <a:noFill/>
                <a:tableStyleId>{B26001AD-A94F-426B-9900-7B207F27B97E}</a:tableStyleId>
              </a:tblPr>
              <a:tblGrid>
                <a:gridCol w="12245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a:solidFill>
                            <a:srgbClr val="FFFFFF"/>
                          </a:solidFill>
                          <a:latin typeface="Century Gothic"/>
                          <a:ea typeface="Century Gothic"/>
                          <a:cs typeface="Century Gothic"/>
                          <a:sym typeface="Century Gothic"/>
                        </a:rPr>
                        <a:t>READ WITH ME</a:t>
                      </a:r>
                      <a:endParaRPr sz="1100" b="1" u="none" strike="noStrike" cap="none">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2"/>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800"/>
              <a:buNone/>
            </a:pPr>
            <a:r>
              <a:rPr lang="en-GB" sz="1600"/>
              <a:t>We will compare the timescales for regeneration of resources. </a:t>
            </a:r>
            <a:endParaRPr sz="1600"/>
          </a:p>
        </p:txBody>
      </p:sp>
      <p:sp>
        <p:nvSpPr>
          <p:cNvPr id="256" name="Google Shape;256;p42"/>
          <p:cNvSpPr txBox="1">
            <a:spLocks noGrp="1"/>
          </p:cNvSpPr>
          <p:nvPr>
            <p:ph type="body" idx="2"/>
          </p:nvPr>
        </p:nvSpPr>
        <p:spPr>
          <a:xfrm>
            <a:off x="476575" y="971200"/>
            <a:ext cx="6208800" cy="199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GB"/>
              <a:t>Would this example be considered a renewable or non-renewable resource?</a:t>
            </a:r>
            <a:endParaRPr/>
          </a:p>
          <a:p>
            <a:pPr marL="0" lvl="0" indent="0" algn="l" rtl="0">
              <a:lnSpc>
                <a:spcPct val="115000"/>
              </a:lnSpc>
              <a:spcBef>
                <a:spcPts val="1600"/>
              </a:spcBef>
              <a:spcAft>
                <a:spcPts val="1600"/>
              </a:spcAft>
              <a:buSzPts val="1800"/>
              <a:buNone/>
            </a:pPr>
            <a:r>
              <a:rPr lang="en-GB"/>
              <a:t>How long would it take to renew itself?</a:t>
            </a:r>
            <a:endParaRPr/>
          </a:p>
        </p:txBody>
      </p:sp>
      <p:graphicFrame>
        <p:nvGraphicFramePr>
          <p:cNvPr id="257" name="Google Shape;257;p42"/>
          <p:cNvGraphicFramePr/>
          <p:nvPr/>
        </p:nvGraphicFramePr>
        <p:xfrm>
          <a:off x="6208830" y="2340438"/>
          <a:ext cx="2134475" cy="2042100"/>
        </p:xfrm>
        <a:graphic>
          <a:graphicData uri="http://schemas.openxmlformats.org/drawingml/2006/table">
            <a:tbl>
              <a:tblPr>
                <a:noFill/>
                <a:tableStyleId>{B26001AD-A94F-426B-9900-7B207F27B97E}</a:tableStyleId>
              </a:tblPr>
              <a:tblGrid>
                <a:gridCol w="21344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a:solidFill>
                            <a:srgbClr val="FFFFFF"/>
                          </a:solidFill>
                          <a:latin typeface="Century Gothic"/>
                          <a:ea typeface="Century Gothic"/>
                          <a:cs typeface="Century Gothic"/>
                          <a:sym typeface="Century Gothic"/>
                        </a:rPr>
                        <a:t>MAKE THE CONNECTION</a:t>
                      </a:r>
                      <a:endParaRPr sz="1100" b="1" u="none" strike="noStrike" cap="none">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marR="0" lvl="0" indent="0" algn="l" rtl="0">
                        <a:lnSpc>
                          <a:spcPct val="100000"/>
                        </a:lnSpc>
                        <a:spcBef>
                          <a:spcPts val="0"/>
                        </a:spcBef>
                        <a:spcAft>
                          <a:spcPts val="0"/>
                        </a:spcAft>
                        <a:buClr>
                          <a:srgbClr val="000000"/>
                        </a:buClr>
                        <a:buSzPts val="1100"/>
                        <a:buFont typeface="Arial"/>
                        <a:buNone/>
                      </a:pPr>
                      <a:r>
                        <a:rPr lang="en-GB" sz="1100">
                          <a:latin typeface="Century Gothic"/>
                          <a:ea typeface="Century Gothic"/>
                          <a:cs typeface="Century Gothic"/>
                          <a:sym typeface="Century Gothic"/>
                        </a:rPr>
                        <a:t>A </a:t>
                      </a:r>
                      <a:r>
                        <a:rPr lang="en-GB" sz="1100" b="1">
                          <a:latin typeface="Century Gothic"/>
                          <a:ea typeface="Century Gothic"/>
                          <a:cs typeface="Century Gothic"/>
                          <a:sym typeface="Century Gothic"/>
                        </a:rPr>
                        <a:t>renewable</a:t>
                      </a:r>
                      <a:r>
                        <a:rPr lang="en-GB" sz="1100">
                          <a:latin typeface="Century Gothic"/>
                          <a:ea typeface="Century Gothic"/>
                          <a:cs typeface="Century Gothic"/>
                          <a:sym typeface="Century Gothic"/>
                        </a:rPr>
                        <a:t> resource is an energy source that does not run out. It can be renewed or replenished.</a:t>
                      </a:r>
                      <a:endParaRPr sz="1100">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GB" sz="1100">
                          <a:latin typeface="Century Gothic"/>
                          <a:ea typeface="Century Gothic"/>
                          <a:cs typeface="Century Gothic"/>
                          <a:sym typeface="Century Gothic"/>
                        </a:rPr>
                        <a:t>A </a:t>
                      </a:r>
                      <a:r>
                        <a:rPr lang="en-GB" sz="1100" b="1" u="sng">
                          <a:latin typeface="Century Gothic"/>
                          <a:ea typeface="Century Gothic"/>
                          <a:cs typeface="Century Gothic"/>
                          <a:sym typeface="Century Gothic"/>
                        </a:rPr>
                        <a:t>non</a:t>
                      </a:r>
                      <a:r>
                        <a:rPr lang="en-GB" sz="1100" b="1">
                          <a:latin typeface="Century Gothic"/>
                          <a:ea typeface="Century Gothic"/>
                          <a:cs typeface="Century Gothic"/>
                          <a:sym typeface="Century Gothic"/>
                        </a:rPr>
                        <a:t>-renewable</a:t>
                      </a:r>
                      <a:r>
                        <a:rPr lang="en-GB" sz="1100">
                          <a:latin typeface="Century Gothic"/>
                          <a:ea typeface="Century Gothic"/>
                          <a:cs typeface="Century Gothic"/>
                          <a:sym typeface="Century Gothic"/>
                        </a:rPr>
                        <a:t> resource is an energy source that can run out. There is only a finite amount available.</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58" name="Google Shape;258;p42"/>
          <p:cNvPicPr preferRelativeResize="0"/>
          <p:nvPr/>
        </p:nvPicPr>
        <p:blipFill rotWithShape="1">
          <a:blip r:embed="rId3">
            <a:alphaModFix/>
          </a:blip>
          <a:srcRect t="7770" b="7770"/>
          <a:stretch/>
        </p:blipFill>
        <p:spPr>
          <a:xfrm>
            <a:off x="926975" y="2340450"/>
            <a:ext cx="4693248" cy="26399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LengthInSeconds xmlns="8f659357-f805-491c-ad0b-5621b2de6466" xsi:nil="true"/>
    <SharedWithUsers xmlns="d5c732d2-f217-444a-91d8-37c5714ca695">
      <UserInfo>
        <DisplayName/>
        <AccountId xsi:nil="true"/>
        <AccountType/>
      </UserInfo>
    </SharedWithUsers>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241E8B-62EC-498F-89AF-3195B9588EA7}">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377BD99-CFAB-46DB-9E28-8EE2727ACB3C}">
  <ds:schemaRefs>
    <ds:schemaRef ds:uri="http://schemas.microsoft.com/sharepoint/v3/contenttype/forms"/>
  </ds:schemaRefs>
</ds:datastoreItem>
</file>

<file path=customXml/itemProps3.xml><?xml version="1.0" encoding="utf-8"?>
<ds:datastoreItem xmlns:ds="http://schemas.openxmlformats.org/officeDocument/2006/customXml" ds:itemID="{BB347829-83C1-48F7-A19F-050B88DAC70B}"/>
</file>

<file path=docProps/app.xml><?xml version="1.0" encoding="utf-8"?>
<Properties xmlns="http://schemas.openxmlformats.org/officeDocument/2006/extended-properties" xmlns:vt="http://schemas.openxmlformats.org/officeDocument/2006/docPropsVTypes">
  <TotalTime>0</TotalTime>
  <Words>1674</Words>
  <Application>Microsoft Office PowerPoint</Application>
  <PresentationFormat>On-screen Show (16:9)</PresentationFormat>
  <Paragraphs>202</Paragraphs>
  <Slides>19</Slides>
  <Notes>19</Notes>
  <HiddenSlides>2</HiddenSlides>
  <MMClips>0</MMClips>
  <ScaleCrop>false</ScaleCrop>
  <HeadingPairs>
    <vt:vector size="4" baseType="variant">
      <vt:variant>
        <vt:lpstr>Theme</vt:lpstr>
      </vt:variant>
      <vt:variant>
        <vt:i4>3</vt:i4>
      </vt:variant>
      <vt:variant>
        <vt:lpstr>Slide Titles</vt:lpstr>
      </vt:variant>
      <vt:variant>
        <vt:i4>19</vt:i4>
      </vt:variant>
    </vt:vector>
  </HeadingPairs>
  <TitlesOfParts>
    <vt:vector size="22" baseType="lpstr">
      <vt:lpstr>ASC EDI Template</vt:lpstr>
      <vt:lpstr>ASC EDI Template</vt:lpstr>
      <vt:lpstr>Simple Light</vt:lpstr>
      <vt:lpstr>REGENERATION</vt:lpstr>
      <vt:lpstr>PowerPoint Presentation</vt:lpstr>
      <vt:lpstr>PowerPoint Presentation</vt:lpstr>
      <vt:lpstr>PowerPoint Presentation</vt:lpstr>
      <vt:lpstr>PowerPoint Presentation</vt:lpstr>
      <vt:lpstr>PowerPoint Presentation</vt:lpstr>
      <vt:lpstr>PowerPoint Presentation</vt:lpstr>
      <vt:lpstr>We will compare the timescales for regeneration of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compare the timescales for regeneration of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REGENERATION</dc:title>
  <cp:lastModifiedBy>Shanae Alexander</cp:lastModifiedBy>
  <cp:revision>5</cp:revision>
  <dcterms:modified xsi:type="dcterms:W3CDTF">2021-05-10T07:46:51Z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xd_ProgID">
    <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bool>false</vt:bool>
  </property>
</Properties>
</file>